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41"/>
  </p:notesMasterIdLst>
  <p:handoutMasterIdLst>
    <p:handoutMasterId r:id="rId142"/>
  </p:handoutMasterIdLst>
  <p:sldIdLst>
    <p:sldId id="330" r:id="rId2"/>
    <p:sldId id="414" r:id="rId3"/>
    <p:sldId id="559" r:id="rId4"/>
    <p:sldId id="408" r:id="rId5"/>
    <p:sldId id="411" r:id="rId6"/>
    <p:sldId id="410" r:id="rId7"/>
    <p:sldId id="431" r:id="rId8"/>
    <p:sldId id="430" r:id="rId9"/>
    <p:sldId id="437" r:id="rId10"/>
    <p:sldId id="459" r:id="rId11"/>
    <p:sldId id="358" r:id="rId12"/>
    <p:sldId id="403" r:id="rId13"/>
    <p:sldId id="495" r:id="rId14"/>
    <p:sldId id="496" r:id="rId15"/>
    <p:sldId id="505" r:id="rId16"/>
    <p:sldId id="497" r:id="rId17"/>
    <p:sldId id="494" r:id="rId18"/>
    <p:sldId id="466" r:id="rId19"/>
    <p:sldId id="529" r:id="rId20"/>
    <p:sldId id="508" r:id="rId21"/>
    <p:sldId id="509" r:id="rId22"/>
    <p:sldId id="510" r:id="rId23"/>
    <p:sldId id="512" r:id="rId24"/>
    <p:sldId id="530" r:id="rId25"/>
    <p:sldId id="513" r:id="rId26"/>
    <p:sldId id="511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14" r:id="rId39"/>
    <p:sldId id="527" r:id="rId40"/>
    <p:sldId id="399" r:id="rId41"/>
    <p:sldId id="506" r:id="rId42"/>
    <p:sldId id="533" r:id="rId43"/>
    <p:sldId id="467" r:id="rId44"/>
    <p:sldId id="468" r:id="rId45"/>
    <p:sldId id="469" r:id="rId46"/>
    <p:sldId id="470" r:id="rId47"/>
    <p:sldId id="471" r:id="rId48"/>
    <p:sldId id="482" r:id="rId49"/>
    <p:sldId id="474" r:id="rId50"/>
    <p:sldId id="503" r:id="rId51"/>
    <p:sldId id="477" r:id="rId52"/>
    <p:sldId id="555" r:id="rId53"/>
    <p:sldId id="479" r:id="rId54"/>
    <p:sldId id="480" r:id="rId55"/>
    <p:sldId id="481" r:id="rId56"/>
    <p:sldId id="486" r:id="rId57"/>
    <p:sldId id="487" r:id="rId58"/>
    <p:sldId id="462" r:id="rId59"/>
    <p:sldId id="556" r:id="rId60"/>
    <p:sldId id="478" r:id="rId61"/>
    <p:sldId id="476" r:id="rId62"/>
    <p:sldId id="475" r:id="rId63"/>
    <p:sldId id="553" r:id="rId64"/>
    <p:sldId id="554" r:id="rId65"/>
    <p:sldId id="500" r:id="rId66"/>
    <p:sldId id="472" r:id="rId67"/>
    <p:sldId id="557" r:id="rId68"/>
    <p:sldId id="560" r:id="rId69"/>
    <p:sldId id="499" r:id="rId70"/>
    <p:sldId id="498" r:id="rId71"/>
    <p:sldId id="473" r:id="rId72"/>
    <p:sldId id="465" r:id="rId73"/>
    <p:sldId id="484" r:id="rId74"/>
    <p:sldId id="561" r:id="rId75"/>
    <p:sldId id="562" r:id="rId76"/>
    <p:sldId id="558" r:id="rId77"/>
    <p:sldId id="483" r:id="rId78"/>
    <p:sldId id="546" r:id="rId79"/>
    <p:sldId id="534" r:id="rId80"/>
    <p:sldId id="535" r:id="rId81"/>
    <p:sldId id="536" r:id="rId82"/>
    <p:sldId id="537" r:id="rId83"/>
    <p:sldId id="538" r:id="rId84"/>
    <p:sldId id="539" r:id="rId85"/>
    <p:sldId id="540" r:id="rId86"/>
    <p:sldId id="541" r:id="rId87"/>
    <p:sldId id="542" r:id="rId88"/>
    <p:sldId id="543" r:id="rId89"/>
    <p:sldId id="544" r:id="rId90"/>
    <p:sldId id="545" r:id="rId91"/>
    <p:sldId id="547" r:id="rId92"/>
    <p:sldId id="548" r:id="rId93"/>
    <p:sldId id="549" r:id="rId94"/>
    <p:sldId id="501" r:id="rId95"/>
    <p:sldId id="454" r:id="rId96"/>
    <p:sldId id="440" r:id="rId97"/>
    <p:sldId id="441" r:id="rId98"/>
    <p:sldId id="442" r:id="rId99"/>
    <p:sldId id="443" r:id="rId100"/>
    <p:sldId id="458" r:id="rId101"/>
    <p:sldId id="444" r:id="rId102"/>
    <p:sldId id="445" r:id="rId103"/>
    <p:sldId id="489" r:id="rId104"/>
    <p:sldId id="490" r:id="rId105"/>
    <p:sldId id="439" r:id="rId106"/>
    <p:sldId id="448" r:id="rId107"/>
    <p:sldId id="450" r:id="rId108"/>
    <p:sldId id="451" r:id="rId109"/>
    <p:sldId id="449" r:id="rId110"/>
    <p:sldId id="453" r:id="rId111"/>
    <p:sldId id="491" r:id="rId112"/>
    <p:sldId id="452" r:id="rId113"/>
    <p:sldId id="446" r:id="rId114"/>
    <p:sldId id="492" r:id="rId115"/>
    <p:sldId id="493" r:id="rId116"/>
    <p:sldId id="502" r:id="rId117"/>
    <p:sldId id="455" r:id="rId118"/>
    <p:sldId id="457" r:id="rId119"/>
    <p:sldId id="416" r:id="rId120"/>
    <p:sldId id="400" r:id="rId121"/>
    <p:sldId id="409" r:id="rId122"/>
    <p:sldId id="407" r:id="rId123"/>
    <p:sldId id="417" r:id="rId124"/>
    <p:sldId id="418" r:id="rId125"/>
    <p:sldId id="419" r:id="rId126"/>
    <p:sldId id="420" r:id="rId127"/>
    <p:sldId id="550" r:id="rId128"/>
    <p:sldId id="421" r:id="rId129"/>
    <p:sldId id="422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6" r:id="rId138"/>
    <p:sldId id="552" r:id="rId139"/>
    <p:sldId id="551" r:id="rId140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7F16E0"/>
    <a:srgbClr val="DDDDDD"/>
    <a:srgbClr val="FF0000"/>
    <a:srgbClr val="FF00FF"/>
    <a:srgbClr val="EAEAEA"/>
    <a:srgbClr val="000000"/>
    <a:srgbClr val="00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289" autoAdjust="0"/>
  </p:normalViewPr>
  <p:slideViewPr>
    <p:cSldViewPr>
      <p:cViewPr varScale="1">
        <p:scale>
          <a:sx n="99" d="100"/>
          <a:sy n="99" d="100"/>
        </p:scale>
        <p:origin x="96" y="3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7278F18-C8EC-471C-BBF8-FAA89C403AB8}" type="slidenum">
              <a:rPr lang="en-US" altLang="ko-KR">
                <a:latin typeface="고도 B" panose="02000503000000020004" pitchFamily="50" charset="-127"/>
                <a:ea typeface="고도 B" panose="0200050300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fld id="{47E29B03-AB83-48B6-A0DD-202F3ED6E2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1012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440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9555D64-85C1-40F0-BEDA-8904E8D4CA9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1098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915E0-71F9-44B5-853D-FF82F81DEA4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757788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8E885F3-F3A9-4E56-A8E5-F668B0C2CD5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71681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266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1553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96975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5CE2D-CFF7-44DF-953A-BBE5A9AA24E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781576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A20979E-9ED4-4CC0-AF97-847B2884D3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04614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9DC32A-220A-415C-B7A4-B09DD687068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78460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3E5AE51-AD71-44E7-9A05-0E7E8C4B674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04692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27F422-EA15-40E3-9ACB-363027E1E15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4331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8AA0C7C-09E0-4E2E-B9B2-4ECFFD3BBBA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384993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44287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74778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683A6F5-1E4A-423F-A20A-B46AF6C1690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376994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56206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25922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176237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91EB5D9-5CF0-4AF5-8219-2B9C18D73F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0197801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20080D-B615-4A3A-B154-EAB57329EA1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745714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72DF7A5-FB4C-4727-9CC5-546A7004E59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811193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E6B3FC-B7FE-4064-B437-31E57571117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5914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608859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6A4A4C-FA6B-43ED-B188-0AA322C348C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548845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29FFB23-8901-4828-961B-CE9E80A9CC6A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78926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DB84A0-6938-4854-ACBA-84826E27B08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974450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A8E36F4-9863-419D-9B3E-1D2919B958D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46997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AA7C7DA-1981-454A-B099-D771C914B48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934760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E1B2278-1B00-40DE-BFDE-8F08F93F56A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235581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210281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878731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B61E3FB-CF9D-412D-9ECD-79B881B73AB4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373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AB1B77E-36B2-4EDB-8796-451E3E9108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7299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5233715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F4F2DD-B92B-49CD-AF2E-82EF22AD2AB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192203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E3E27AB-B02C-4244-B0B1-4B407E96D1D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4935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C4855DB-0A08-43D8-82DA-D26B962BB23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6317215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EF490C0-4604-4D31-952A-CD27C6465DB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25996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877024-5641-4F77-8690-CB3D43162934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482392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408E336-7B6D-4216-BA52-84C8B35D6C7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481318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A60106-9010-4650-803A-97811FE4B46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492632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26374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401541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009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6725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25011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220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101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716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048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80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1654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42536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557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0158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815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2632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90033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64606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06979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4081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7333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9780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7134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948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90212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93201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8955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37937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648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4747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194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4ABD21-AC9D-440B-83A7-536B819C9B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76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53627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759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4289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4935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4096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56774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9452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78860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88655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769DC4B-428C-4D21-8729-7884A07E3CB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2367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C8F6A27-1EDA-4B74-8705-2C6CE14B6D8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175362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354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18562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096366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85954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43614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61412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D03FEC-6109-4874-9922-F84446C1828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61552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8A0B5FF-481D-4353-AD0B-BEC5145BFE7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7728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8599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644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F57EEF-832C-45BA-A567-3EBFA0DB15E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94136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493281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2162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423553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52424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8632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43903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85248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843660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05109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3071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12E8977-C01D-467C-9A9B-62B98ACB305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8080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2716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291912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5752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76679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802632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38790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9355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844735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661413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9206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8B0DAD7-8CF1-47BC-A145-4B1CA7018A5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38332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14280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78880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224470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45488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17829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72601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60552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916337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065666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3790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739104-AEF8-4E14-BA05-6C7E88DCCCD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32336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89074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5702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946234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945522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1079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75AF8B-820F-43AA-A1CB-710274A5786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19324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A922D-6A5C-4A21-A9F1-0AEB15C738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45553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F2D5F02-72E4-460D-BE87-B41E6814107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68030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42DEBA-F995-466D-80D9-9CDD7C3C6B2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94016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BA0AB3A-D88F-435F-B64E-4F07952D4F8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21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bscom.co.kr/main/main.asp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woorifis.com/main.asp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EB0746A-D4CF-498D-80F0-CC8BDE3F22B3}" type="slidenum">
              <a:rPr lang="en-US" altLang="ko-KR" sz="1400">
                <a:latin typeface="고도 B" panose="02000503000000020004" pitchFamily="50" charset="-127"/>
                <a:ea typeface="고도 B" panose="02000503000000020004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Picture 11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i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337300"/>
            <a:ext cx="1839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0F452-B087-4257-A29B-CEEAE639D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3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6C53D-8AE9-4ADF-8D29-F85B348F9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560E7-1BB2-4EE2-A079-728B5E01E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875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1CF8D-C931-4FBF-B1CA-1365883E27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8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FCE1A-AE70-49B1-8D61-3E8BADB90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0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1A43A-A3A8-4F4B-B415-A3EF63DF7D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40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EF8F-FBC7-4E55-86E6-4B95B3F8C5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3577-D9E7-47F6-88C0-31C5E2D9EC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9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F8BC1-738C-4967-B722-40980404CD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5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EFEC4-5D43-43E2-842A-CC447F8E85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264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A4D9E-735C-48EC-82EA-5951EFDEC4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978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8AEC-4634-4B9D-A99A-758AD44F63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35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7AFE-BEA3-46F4-9E94-21609CEE9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5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kbscom.co.kr/main/main.asp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fld id="{282334AD-9F9B-4B13-97B5-B1914DFEBC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F0DD5C8-D3EC-457E-B339-47C65F28CF4D}" type="slidenum">
              <a:rPr lang="en-US" altLang="ko-KR" sz="1400">
                <a:latin typeface="고도 M" panose="02000503000000020004" pitchFamily="50" charset="-127"/>
                <a:ea typeface="고도 M" panose="02000503000000020004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057" name="Picture 17" descr="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고도 B" panose="02000503000000020004" pitchFamily="50" charset="-127"/>
          <a:ea typeface="고도 B" panose="02000503000000020004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5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jpeg"/><Relationship Id="rId4" Type="http://schemas.openxmlformats.org/officeDocument/2006/relationships/image" Target="../media/image16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54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jpeg"/><Relationship Id="rId4" Type="http://schemas.openxmlformats.org/officeDocument/2006/relationships/image" Target="../media/image6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jpeg"/><Relationship Id="rId4" Type="http://schemas.openxmlformats.org/officeDocument/2006/relationships/image" Target="../media/image6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6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1.png"/><Relationship Id="rId4" Type="http://schemas.openxmlformats.org/officeDocument/2006/relationships/image" Target="../media/image6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6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ljs@kbscom.co.kr" TargetMode="External"/><Relationship Id="rId5" Type="http://schemas.openxmlformats.org/officeDocument/2006/relationships/hyperlink" Target="mailto:jslee@kbscom.co.kr" TargetMode="External"/><Relationship Id="rId4" Type="http://schemas.openxmlformats.org/officeDocument/2006/relationships/image" Target="../media/image2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31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jpeg"/><Relationship Id="rId4" Type="http://schemas.openxmlformats.org/officeDocument/2006/relationships/image" Target="../media/image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4665663" y="6437313"/>
            <a:ext cx="1841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ko-KR" sz="14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2660526"/>
            <a:ext cx="90201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11188" y="2060451"/>
            <a:ext cx="8601075" cy="512763"/>
          </a:xfrm>
          <a:noFill/>
        </p:spPr>
        <p:txBody>
          <a:bodyPr lIns="72000" tIns="72000" rIns="72000" bIns="72000" anchor="b"/>
          <a:lstStyle/>
          <a:p>
            <a:pPr algn="l" eaLnBrk="1" hangingPunct="1"/>
            <a:r>
              <a:rPr lang="en-US" altLang="ko-KR" sz="2400" b="1" dirty="0" err="1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GUI </a:t>
            </a:r>
            <a:r>
              <a:rPr lang="ko-KR" altLang="en-US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교육 자료 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화면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631825" y="2836739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한국비지네스써비스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㈜</a:t>
            </a:r>
          </a:p>
        </p:txBody>
      </p:sp>
      <p:graphicFrame>
        <p:nvGraphicFramePr>
          <p:cNvPr id="1026" name="Object 21"/>
          <p:cNvGraphicFramePr>
            <a:graphicFrameLocks noChangeAspect="1"/>
          </p:cNvGraphicFramePr>
          <p:nvPr/>
        </p:nvGraphicFramePr>
        <p:xfrm>
          <a:off x="7905750" y="4868863"/>
          <a:ext cx="14049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비트맵 이미지" r:id="rId4" imgW="2924583" imgH="3448531" progId="Paint.Picture">
                  <p:embed/>
                </p:oleObj>
              </mc:Choice>
              <mc:Fallback>
                <p:oleObj name="비트맵 이미지" r:id="rId4" imgW="2924583" imgH="3448531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868863"/>
                        <a:ext cx="14049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8" y="4291012"/>
            <a:ext cx="9639300" cy="256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2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Task Editor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13315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GUI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 화면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1) DB, Server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연결 방법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2) Source, Target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설정 방법</a:t>
            </a:r>
            <a:endParaRPr kumimoji="0" lang="en-US" altLang="ko-KR" sz="1400" b="1" dirty="0" smtClean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기본 기능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1) COPY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2) SORT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3) MERGE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4) JOIN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5) 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기타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Unload (Table to File)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Load (File to Table)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Table  to  Table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변수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처리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</a:b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13316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4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16013"/>
            <a:ext cx="4487862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25" y="1403350"/>
            <a:ext cx="360363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9038" y="1576388"/>
            <a:ext cx="863600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89138"/>
            <a:ext cx="4121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684463" y="2247900"/>
            <a:ext cx="792162" cy="173038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9500"/>
            <a:ext cx="4122738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355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23560" name="그룹 14"/>
          <p:cNvGrpSpPr>
            <a:grpSpLocks/>
          </p:cNvGrpSpPr>
          <p:nvPr/>
        </p:nvGrpSpPr>
        <p:grpSpPr bwMode="auto">
          <a:xfrm>
            <a:off x="4448175" y="1700213"/>
            <a:ext cx="4489450" cy="4260850"/>
            <a:chOff x="4448944" y="1700808"/>
            <a:chExt cx="4488180" cy="4259580"/>
          </a:xfrm>
        </p:grpSpPr>
        <p:pic>
          <p:nvPicPr>
            <p:cNvPr id="2356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944" y="1700808"/>
              <a:ext cx="4488180" cy="425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53626" y="1988059"/>
              <a:ext cx="358674" cy="144420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465888" y="2708275"/>
            <a:ext cx="1150937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00925" y="3573463"/>
            <a:ext cx="1873250" cy="503237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 </a:t>
            </a:r>
            <a:r>
              <a:rPr lang="ko-KR" altLang="en-US" sz="1200" b="1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구분자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입력 창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HEX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값 입력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92188" y="3284538"/>
            <a:ext cx="6337300" cy="60483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081338" y="3716338"/>
            <a:ext cx="1352550" cy="792162"/>
          </a:xfrm>
          <a:prstGeom prst="wedgeRoundRectCallout">
            <a:avLst>
              <a:gd name="adj1" fmla="val -18127"/>
              <a:gd name="adj2" fmla="val -6175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 재배치</a:t>
            </a:r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81075"/>
            <a:ext cx="510540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08763" y="4076700"/>
            <a:ext cx="2881312" cy="1728788"/>
          </a:xfrm>
          <a:prstGeom prst="roundRect">
            <a:avLst>
              <a:gd name="adj" fmla="val 4542"/>
            </a:avLst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276873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51" name="Picture 3" descr="D:\Z_Temp\SyncSort\UFO\Docu\교육자료\GUI\DMEx_Pic\DMEx_Table\T2F_Unload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58677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52417" y="2708921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7185844" y="1988840"/>
            <a:ext cx="1944278" cy="749822"/>
          </a:xfrm>
          <a:prstGeom prst="wedgeRoundRectCallout">
            <a:avLst>
              <a:gd name="adj1" fmla="val -36781"/>
              <a:gd name="adj2" fmla="val 761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명을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직접 입력 가능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6184" y="3013368"/>
            <a:ext cx="3787135" cy="27161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0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708920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52504" y="3182120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792760" y="418508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칼럼을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선택하고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레이아웃을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074" name="Picture 2" descr="D:\Z_Temp\SyncSort\UFO\Docu\교육자료\GUI\DMEx_Pic\DMEx_Table\T2F_Unload_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1038275"/>
            <a:ext cx="4736306" cy="50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990810" y="2708920"/>
            <a:ext cx="4498694" cy="2952328"/>
          </a:xfrm>
          <a:prstGeom prst="roundRect">
            <a:avLst>
              <a:gd name="adj" fmla="val 4407"/>
            </a:avLst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560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3479800" y="2276475"/>
            <a:ext cx="233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Load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6" name="Group 73"/>
          <p:cNvGrpSpPr>
            <a:grpSpLocks/>
          </p:cNvGrpSpPr>
          <p:nvPr/>
        </p:nvGrpSpPr>
        <p:grpSpPr bwMode="auto">
          <a:xfrm>
            <a:off x="3022600" y="4267200"/>
            <a:ext cx="801688" cy="811213"/>
            <a:chOff x="2739" y="997"/>
            <a:chExt cx="505" cy="511"/>
          </a:xfrm>
        </p:grpSpPr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sp>
        <p:nvSpPr>
          <p:cNvPr id="25607" name="Text Box 44"/>
          <p:cNvSpPr txBox="1">
            <a:spLocks noChangeArrowheads="1"/>
          </p:cNvSpPr>
          <p:nvPr/>
        </p:nvSpPr>
        <p:spPr bwMode="auto">
          <a:xfrm>
            <a:off x="5683250" y="4521200"/>
            <a:ext cx="8461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1200" b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Flat Files</a:t>
            </a:r>
          </a:p>
        </p:txBody>
      </p:sp>
      <p:sp>
        <p:nvSpPr>
          <p:cNvPr id="11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9" name="Group 74"/>
          <p:cNvGrpSpPr>
            <a:grpSpLocks/>
          </p:cNvGrpSpPr>
          <p:nvPr/>
        </p:nvGrpSpPr>
        <p:grpSpPr bwMode="auto">
          <a:xfrm>
            <a:off x="5689600" y="4257675"/>
            <a:ext cx="801688" cy="811213"/>
            <a:chOff x="2739" y="997"/>
            <a:chExt cx="505" cy="511"/>
          </a:xfrm>
        </p:grpSpPr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grpSp>
        <p:nvGrpSpPr>
          <p:cNvPr id="25610" name="Group 80"/>
          <p:cNvGrpSpPr>
            <a:grpSpLocks/>
          </p:cNvGrpSpPr>
          <p:nvPr/>
        </p:nvGrpSpPr>
        <p:grpSpPr bwMode="auto">
          <a:xfrm>
            <a:off x="3006725" y="4265613"/>
            <a:ext cx="865188" cy="898525"/>
            <a:chOff x="4499" y="1170"/>
            <a:chExt cx="545" cy="374"/>
          </a:xfrm>
        </p:grpSpPr>
        <p:sp>
          <p:nvSpPr>
            <p:cNvPr id="16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662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977188" y="5445125"/>
            <a:ext cx="1008062" cy="2873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1650" y="1557338"/>
            <a:ext cx="935038" cy="2873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765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76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773238"/>
            <a:ext cx="5608638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944938" y="3141663"/>
            <a:ext cx="4679950" cy="358775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867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1271588"/>
            <a:ext cx="492283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970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565400"/>
            <a:ext cx="2203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16063" y="2933700"/>
            <a:ext cx="1295400" cy="2174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348038"/>
            <a:ext cx="34369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4340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239962" y="1450107"/>
            <a:ext cx="2641029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071563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구현할 업무에 맞는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 선택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연산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Copy, Join, Merge, Sort)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45856" y="1809751"/>
            <a:ext cx="1650207" cy="4671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667375" y="2357438"/>
            <a:ext cx="1857375" cy="500062"/>
          </a:xfrm>
          <a:prstGeom prst="wedgeRoundRectCallout">
            <a:avLst>
              <a:gd name="adj1" fmla="val -21980"/>
              <a:gd name="adj2" fmla="val -67785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연결할 서버와 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DB, </a:t>
            </a:r>
          </a:p>
          <a:p>
            <a:pPr algn="ctr">
              <a:defRPr/>
            </a:pPr>
            <a:r>
              <a:rPr lang="ko-KR" altLang="en-US" sz="1200" dirty="0" err="1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메터데이터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정보 입력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12640" y="3717032"/>
            <a:ext cx="645988" cy="85734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12826" y="3605833"/>
            <a:ext cx="1229047" cy="1427510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화면 프린트와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미리 보기 기능으로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문서 작업에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도움 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4348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69" y="3838337"/>
            <a:ext cx="4600575" cy="132873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2375816" y="3819356"/>
            <a:ext cx="487090" cy="652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79488"/>
            <a:ext cx="73152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D:\Z_Temp\SyncSort\UFO\Docu\교육자료\GUI\DMEx_Pic\DMEx_Table\F2T_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64568" y="2754312"/>
            <a:ext cx="3456384" cy="103472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101" name="Picture 5" descr="D:\Z_Temp\SyncSort\UFO\Docu\교육자료\GUI\DMEx_Pic\DMEx_Table\F2T_Load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31989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016896" y="3582282"/>
            <a:ext cx="5436666" cy="1214869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44888" y="4878427"/>
            <a:ext cx="3672408" cy="710813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20621" y="426026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Commit Interval</a:t>
            </a:r>
            <a:endParaRPr lang="en-US" altLang="ko-KR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설정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174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28813" y="2276475"/>
            <a:ext cx="65739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to Table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31749" name="그룹 70"/>
          <p:cNvGrpSpPr>
            <a:grpSpLocks/>
          </p:cNvGrpSpPr>
          <p:nvPr/>
        </p:nvGrpSpPr>
        <p:grpSpPr bwMode="auto">
          <a:xfrm>
            <a:off x="3008313" y="4086225"/>
            <a:ext cx="4000500" cy="1214438"/>
            <a:chOff x="595282" y="4286256"/>
            <a:chExt cx="4000500" cy="1214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31751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31752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17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31753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1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5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6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31757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15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Table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08050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92188" y="3068638"/>
            <a:ext cx="2808287" cy="11525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2428971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53" name="Picture 5" descr="D:\Z_Temp\SyncSort\UFO\Docu\교육자료\GUI\DMEx_Pic\DMEx_Table\T2T_Insert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73892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28864" y="278092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042495" y="3567337"/>
            <a:ext cx="551901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0621" y="3861048"/>
            <a:ext cx="1944278" cy="1328976"/>
          </a:xfrm>
          <a:prstGeom prst="wedgeRoundRectCallout">
            <a:avLst>
              <a:gd name="adj1" fmla="val 61199"/>
              <a:gd name="adj2" fmla="val -2251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칼럼만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3437082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4" name="Picture 2" descr="D:\Z_Temp\SyncSort\UFO\Docu\교육자료\GUI\DMEx_Pic\DMEx_Table\T2T_Insert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5" y="1086788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8904" y="3501008"/>
            <a:ext cx="5112568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57253" y="391911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5385048" y="4653136"/>
            <a:ext cx="1944278" cy="1008112"/>
          </a:xfrm>
          <a:prstGeom prst="wedgeRoundRectCallout">
            <a:avLst>
              <a:gd name="adj1" fmla="val 19068"/>
              <a:gd name="adj2" fmla="val -6695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mapping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379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2527300" y="2565400"/>
            <a:ext cx="43861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 수 처 리</a:t>
            </a:r>
          </a:p>
        </p:txBody>
      </p:sp>
    </p:spTree>
    <p:extLst>
      <p:ext uri="{BB962C8B-B14F-4D97-AF65-F5344CB8AC3E}">
        <p14:creationId xmlns:p14="http://schemas.microsoft.com/office/powerpoint/2010/main" val="6378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 처리</a:t>
            </a:r>
          </a:p>
        </p:txBody>
      </p:sp>
      <p:pic>
        <p:nvPicPr>
          <p:cNvPr id="348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503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 처리</a:t>
            </a:r>
          </a:p>
        </p:txBody>
      </p:sp>
      <p:pic>
        <p:nvPicPr>
          <p:cNvPr id="358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14838" y="1628775"/>
            <a:ext cx="576262" cy="5048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90750"/>
            <a:ext cx="55340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05300" y="3644900"/>
            <a:ext cx="4392613" cy="863600"/>
          </a:xfrm>
          <a:prstGeom prst="roundRect">
            <a:avLst>
              <a:gd name="adj" fmla="val 2337"/>
            </a:avLst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3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Job Editor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4608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초기 화면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스케줄러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Job Log 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검색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연계된 필드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, Value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 추적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4608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4953000" y="1838325"/>
            <a:ext cx="64807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050471" y="2062163"/>
            <a:ext cx="902529" cy="2873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1" y="2125659"/>
            <a:ext cx="3489960" cy="405384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41462" y="4033838"/>
            <a:ext cx="3509009" cy="635830"/>
          </a:xfrm>
          <a:prstGeom prst="roundRect">
            <a:avLst>
              <a:gd name="adj" fmla="val 8282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13214" y="1916832"/>
            <a:ext cx="3489960" cy="4053840"/>
            <a:chOff x="6205775" y="2157571"/>
            <a:chExt cx="3489960" cy="40538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5775" y="2157571"/>
              <a:ext cx="3489960" cy="4053840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7645768" y="4366121"/>
              <a:ext cx="1887751" cy="405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34" name="모서리가 둥근 사각형 설명선 33"/>
            <p:cNvSpPr/>
            <p:nvPr/>
          </p:nvSpPr>
          <p:spPr>
            <a:xfrm>
              <a:off x="7883106" y="3799073"/>
              <a:ext cx="1413073" cy="481324"/>
            </a:xfrm>
            <a:prstGeom prst="wedgeRoundRectCallout">
              <a:avLst>
                <a:gd name="adj1" fmla="val 22123"/>
                <a:gd name="adj2" fmla="val 64277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비밀번호를 변수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</a:b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처리하는 경우</a:t>
              </a:r>
              <a:endPara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3021806" y="5473406"/>
            <a:ext cx="936104" cy="3805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0" y="4453800"/>
            <a:ext cx="2038350" cy="1400175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2" idx="3"/>
            <a:endCxn id="10" idx="1"/>
          </p:cNvCxnSpPr>
          <p:nvPr/>
        </p:nvCxnSpPr>
        <p:spPr>
          <a:xfrm flipV="1">
            <a:off x="3957910" y="5153888"/>
            <a:ext cx="328340" cy="509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710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571625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단위작업인 </a:t>
            </a: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만든 후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여러 개의 </a:t>
            </a: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를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Job Editor</a:t>
            </a: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에서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배치 후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시키는 화면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5276850" y="2743200"/>
            <a:ext cx="1285875" cy="357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rot="10800000" flipV="1">
            <a:off x="6838950" y="3571875"/>
            <a:ext cx="1543050" cy="146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9" name="모서리가 둥근 사각형 설명선 8"/>
          <p:cNvSpPr/>
          <p:nvPr/>
        </p:nvSpPr>
        <p:spPr>
          <a:xfrm>
            <a:off x="4095750" y="3571875"/>
            <a:ext cx="1857375" cy="1571625"/>
          </a:xfrm>
          <a:prstGeom prst="wedgeRoundRectCallout">
            <a:avLst>
              <a:gd name="adj1" fmla="val 59010"/>
              <a:gd name="adj2" fmla="val -34288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화살표에서 우측 마우스 클릭하고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“Use Direct Data Flow”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선택 시 중간 단계의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Temp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파일생성 하지 않고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In-Memory </a:t>
            </a:r>
            <a:r>
              <a:rPr kumimoji="0" lang="ko-KR" altLang="en-US" sz="1200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활용 가능</a:t>
            </a:r>
            <a:endParaRPr kumimoji="0" lang="ko-KR" altLang="en-US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스케줄러 사용</a:t>
            </a:r>
          </a:p>
        </p:txBody>
      </p:sp>
      <p:pic>
        <p:nvPicPr>
          <p:cNvPr id="481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95388"/>
            <a:ext cx="4265612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750" y="2038350"/>
            <a:ext cx="1857375" cy="1428750"/>
          </a:xfrm>
          <a:prstGeom prst="wedgeRoundRectCallout">
            <a:avLst>
              <a:gd name="adj1" fmla="val 54942"/>
              <a:gd name="adj2" fmla="val 2513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Schedule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 지원</a:t>
            </a:r>
            <a:endParaRPr kumimoji="0" lang="en-US" altLang="ko-KR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시간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일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월별 </a:t>
            </a:r>
            <a:endParaRPr kumimoji="0" lang="en-US" altLang="ko-KR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가능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타 </a:t>
            </a:r>
            <a:r>
              <a:rPr kumimoji="0" lang="ko-KR" altLang="en-US" sz="1200" kern="0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스캐쥴러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프로그램과 연동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1288" y="2971800"/>
            <a:ext cx="3886200" cy="2571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7463" y="3990975"/>
            <a:ext cx="4114800" cy="14382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38975" y="4019550"/>
            <a:ext cx="1857375" cy="1428750"/>
          </a:xfrm>
          <a:prstGeom prst="wedgeRoundRectCallout">
            <a:avLst>
              <a:gd name="adj1" fmla="val -64032"/>
              <a:gd name="adj2" fmla="val -21534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 결과 별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성공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예외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실패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선정된 담당자 메일로 전송 가능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888" y="2428875"/>
            <a:ext cx="2886075" cy="20955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34213" y="2268538"/>
            <a:ext cx="1628775" cy="1000125"/>
          </a:xfrm>
          <a:prstGeom prst="wedgeRoundRectCallout">
            <a:avLst>
              <a:gd name="adj1" fmla="val -97862"/>
              <a:gd name="adj2" fmla="val -2127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수행 결과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Log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를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XML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이나 텍스트 형태로 저장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수행 상태 확인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915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Schedule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 지원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시간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일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월별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가능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타 </a:t>
            </a:r>
            <a:r>
              <a:rPr lang="ko-KR" altLang="en-US" sz="1200" b="1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스캐쥴러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프로그램과 연동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7963" y="16430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428875"/>
            <a:ext cx="350837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500438"/>
            <a:ext cx="35655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096000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결과 확인 화면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성공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실패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경고 구분</a:t>
            </a:r>
          </a:p>
        </p:txBody>
      </p:sp>
      <p:pic>
        <p:nvPicPr>
          <p:cNvPr id="491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428875"/>
            <a:ext cx="4173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00125"/>
            <a:ext cx="72628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연계된 필드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Value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추적</a:t>
            </a:r>
          </a:p>
        </p:txBody>
      </p:sp>
      <p:pic>
        <p:nvPicPr>
          <p:cNvPr id="5018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4238625" y="2071688"/>
            <a:ext cx="1857375" cy="1428750"/>
          </a:xfrm>
          <a:prstGeom prst="wedgeRoundRectCallout">
            <a:avLst>
              <a:gd name="adj1" fmla="val -58391"/>
              <a:gd name="adj2" fmla="val 17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메타데이터 정보를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통해 다른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와 연결되어 있는 필드나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값을 추적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4625" y="2214563"/>
            <a:ext cx="2143125" cy="1214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8938" y="3643313"/>
            <a:ext cx="1857375" cy="1428750"/>
          </a:xfrm>
          <a:prstGeom prst="wedgeRoundRectCallout">
            <a:avLst>
              <a:gd name="adj1" fmla="val -20955"/>
              <a:gd name="adj2" fmla="val -6620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데이터의 필드가 다음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의 어느 부분과 연결되어 있는지 상세 화면으로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4"/>
            </a:pPr>
            <a:r>
              <a:rPr kumimoji="0" lang="ko-KR" altLang="en-US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유용한 기능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0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Global Find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Help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5120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28688"/>
            <a:ext cx="68357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기능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Global Find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222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071563"/>
            <a:ext cx="1857375" cy="1428750"/>
          </a:xfrm>
          <a:prstGeom prst="wedgeRoundRectCallout">
            <a:avLst>
              <a:gd name="adj1" fmla="val 54430"/>
              <a:gd name="adj2" fmla="val -2553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 Task, Job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 사용한 정보를 검색하고 찾는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95500" y="1214438"/>
            <a:ext cx="6000750" cy="5715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52563" y="3500438"/>
            <a:ext cx="6715125" cy="2428875"/>
          </a:xfrm>
          <a:prstGeom prst="roundRect">
            <a:avLst>
              <a:gd name="adj" fmla="val 8345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262938" y="2857500"/>
            <a:ext cx="1476375" cy="1571625"/>
          </a:xfrm>
          <a:prstGeom prst="wedgeRoundRectCallout">
            <a:avLst>
              <a:gd name="adj1" fmla="val -58937"/>
              <a:gd name="adj2" fmla="val 19496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검색 결과를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화면을 통해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볼 수 있으며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파일로 저장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하거나 프린트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하여 재 사용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000125"/>
            <a:ext cx="75215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 기능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Help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3500438"/>
            <a:ext cx="1857375" cy="1428750"/>
          </a:xfrm>
          <a:prstGeom prst="wedgeRoundRectCallout">
            <a:avLst>
              <a:gd name="adj1" fmla="val 15968"/>
              <a:gd name="adj2" fmla="val 6046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  Help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버튼을 클릭 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궁금한 버튼을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클릭하면 자세한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도움말 확인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300" y="5143500"/>
            <a:ext cx="642938" cy="5000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071563"/>
            <a:ext cx="64166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51575" y="4286250"/>
            <a:ext cx="1476375" cy="1571625"/>
          </a:xfrm>
          <a:prstGeom prst="wedgeRoundRectCallout">
            <a:avLst>
              <a:gd name="adj1" fmla="val -26034"/>
              <a:gd name="adj2" fmla="val -69594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대한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도움말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 기능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Help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8" y="913353"/>
            <a:ext cx="5318760" cy="438912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72356" y="2982890"/>
            <a:ext cx="3888556" cy="19677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38538" y="2560467"/>
            <a:ext cx="796978" cy="21602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29" y="918879"/>
            <a:ext cx="4160520" cy="3971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756" y="4077072"/>
            <a:ext cx="4482465" cy="211121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221999" y="2061848"/>
            <a:ext cx="451082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6916951" y="3199200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34003" y="3068960"/>
            <a:ext cx="504056" cy="21602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37433" y="4541662"/>
            <a:ext cx="2696816" cy="133560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20777" y="3339498"/>
            <a:ext cx="2873948" cy="748546"/>
          </a:xfrm>
          <a:prstGeom prst="wedgeRoundRectCallout">
            <a:avLst>
              <a:gd name="adj1" fmla="val -21431"/>
              <a:gd name="adj2" fmla="val -7053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에러 로그를 더블클릭하거나 오른쪽의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“Detail..”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버튼을 누르면 에러에 대한 내용을 확인할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783350" y="2694687"/>
            <a:ext cx="2873948" cy="748546"/>
          </a:xfrm>
          <a:prstGeom prst="wedgeRoundRectCallout">
            <a:avLst>
              <a:gd name="adj1" fmla="val -52913"/>
              <a:gd name="adj2" fmla="val 1176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에러 또는 경고 메시지를 클릭하면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하단의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Help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내용을 확인 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5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For SQL Users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5299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Copy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Sort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Join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55300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Copy, Filter, Reformat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63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652588"/>
            <a:ext cx="74485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DB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변수처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4999276" y="1844445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524281" y="3113006"/>
            <a:ext cx="1857375" cy="1072133"/>
          </a:xfrm>
          <a:prstGeom prst="wedgeRoundRectCallout">
            <a:avLst>
              <a:gd name="adj1" fmla="val -58904"/>
              <a:gd name="adj2" fmla="val 20913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Database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DB User name / Password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변수처리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 선언은 상단 메뉴의 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Status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에서 진행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171763" y="2068283"/>
            <a:ext cx="827513" cy="56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7" y="1726116"/>
            <a:ext cx="3489960" cy="405384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24754" y="2885178"/>
            <a:ext cx="3680174" cy="1479925"/>
          </a:xfrm>
          <a:prstGeom prst="roundRect">
            <a:avLst>
              <a:gd name="adj" fmla="val 8300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9" name="Picture 3" descr="D:\Z_Temp\SyncSort\UFO\Docu\교육자료\GUI\DMEx_Pic\DMEx_Table\Master_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4185139"/>
            <a:ext cx="2295525" cy="1533525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3171813" y="5157626"/>
            <a:ext cx="999950" cy="287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1" name="직선 화살표 연결선 20"/>
          <p:cNvCxnSpPr>
            <a:stCxn id="20" idx="3"/>
            <a:endCxn id="4099" idx="1"/>
          </p:cNvCxnSpPr>
          <p:nvPr/>
        </p:nvCxnSpPr>
        <p:spPr>
          <a:xfrm flipV="1">
            <a:off x="4171763" y="4951902"/>
            <a:ext cx="2293405" cy="3495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Sort, Filter, Reformat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73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781175"/>
            <a:ext cx="6867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Summarize, Aggregate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83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90725"/>
            <a:ext cx="67722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93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62138"/>
            <a:ext cx="59531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Multiple tasks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04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14500"/>
            <a:ext cx="5972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6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For </a:t>
            </a:r>
            <a:r>
              <a:rPr kumimoji="0" lang="en-US" altLang="ko-KR" sz="2400" b="1" dirty="0" err="1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SyncSort</a:t>
            </a: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 Users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6144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Arial" charset="0"/>
                <a:ea typeface="고도 B" panose="02000503000000020004" pitchFamily="50" charset="-127"/>
              </a:rPr>
              <a:t>SyncSort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 Scripts to </a:t>
            </a:r>
            <a:r>
              <a:rPr kumimoji="0" lang="en-US" altLang="ko-KR" sz="1400" b="1" dirty="0" err="1">
                <a:latin typeface="Arial" charset="0"/>
                <a:ea typeface="고도 B" panose="02000503000000020004" pitchFamily="50" charset="-127"/>
              </a:rPr>
              <a:t>DMExpress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6144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24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233613"/>
            <a:ext cx="6543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349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81175"/>
            <a:ext cx="7124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기술지원 연락처</a:t>
            </a: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1" y="1203223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819943" y="3068960"/>
            <a:ext cx="8221663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2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한국비지네스써비스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㈜                    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02-533-9505</a:t>
            </a:r>
          </a:p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이준석 부장  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  <a:hlinkClick r:id="rId5"/>
              </a:rPr>
              <a:t>jslee@kbscom.co.kr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en-US" altLang="ko-KR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010-5479-7541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이준서 부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장  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  <a:hlinkClick r:id="rId6"/>
              </a:rPr>
              <a:t>ljs@kbscom.co.kr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         010-3915-0728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812" y="1597675"/>
            <a:ext cx="716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❶❷❸❹❺❻❼❽❾❿⓫⓬⓭⓮⓯⓰⓱⓲⓳⓴ ①②③④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512" y="1135035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❶❷❸❹ ①②③④</a:t>
            </a:r>
            <a:endParaRPr lang="ko-KR" altLang="en-US" sz="2400" dirty="0">
              <a:solidFill>
                <a:srgbClr val="FFC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93163" y="31923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501008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512" y="354108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" name="Picture 2" descr="Precisely | Trust in Data | Linked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14" y="113715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cisely Connect ETL Level 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" y="1302245"/>
            <a:ext cx="9876899" cy="55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2660526"/>
            <a:ext cx="9020175" cy="0"/>
          </a:xfrm>
          <a:prstGeom prst="line">
            <a:avLst/>
          </a:prstGeom>
          <a:noFill/>
          <a:ln w="28575">
            <a:solidFill>
              <a:srgbClr val="7F16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458788" y="2139422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2000" b="1" dirty="0" err="1" smtClean="0">
                <a:solidFill>
                  <a:srgbClr val="FFC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한국비지네스써비스</a:t>
            </a:r>
            <a:r>
              <a:rPr lang="ko-KR" altLang="en-US" sz="2000" b="1" dirty="0" smtClean="0">
                <a:solidFill>
                  <a:srgbClr val="FFC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㈜</a:t>
            </a:r>
          </a:p>
        </p:txBody>
      </p:sp>
      <p:sp>
        <p:nvSpPr>
          <p:cNvPr id="11" name="Rectangle 14"/>
          <p:cNvSpPr txBox="1">
            <a:spLocks noChangeArrowheads="1"/>
          </p:cNvSpPr>
          <p:nvPr/>
        </p:nvSpPr>
        <p:spPr bwMode="auto">
          <a:xfrm>
            <a:off x="477657" y="188641"/>
            <a:ext cx="8601075" cy="82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4000" b="1" kern="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sz="4000" b="1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 GUI </a:t>
            </a:r>
            <a:r>
              <a:rPr lang="ko-KR" altLang="en-US" sz="4000" b="1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교육 자료 </a:t>
            </a:r>
            <a:r>
              <a:rPr lang="en-US" altLang="ko-KR" sz="4000" b="1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sz="4000" b="1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517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020206"/>
            <a:ext cx="7650956" cy="5157311"/>
          </a:xfrm>
          <a:prstGeom prst="rect">
            <a:avLst/>
          </a:prstGeom>
          <a:noFill/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DB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변수처리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90986" y="1853580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3"/>
            <a:endCxn id="2" idx="1"/>
          </p:cNvCxnSpPr>
          <p:nvPr/>
        </p:nvCxnSpPr>
        <p:spPr>
          <a:xfrm>
            <a:off x="1477566" y="2077418"/>
            <a:ext cx="2247066" cy="1684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32" y="1566862"/>
            <a:ext cx="5318760" cy="438912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915917" y="3295054"/>
            <a:ext cx="2952328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469060" y="3928157"/>
            <a:ext cx="1990626" cy="904676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변수이름 과 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Value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정의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840485" y="1797510"/>
            <a:ext cx="2232026" cy="759903"/>
          </a:xfrm>
          <a:prstGeom prst="wedgeRoundRectCallout">
            <a:avLst>
              <a:gd name="adj1" fmla="val -37365"/>
              <a:gd name="adj2" fmla="val 6663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두 번째 탭의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“Environment Variables”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9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5453062" y="1838325"/>
            <a:ext cx="652065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3491507" y="397155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9" name="직선 화살표 연결선 18"/>
          <p:cNvCxnSpPr>
            <a:stCxn id="35" idx="2"/>
          </p:cNvCxnSpPr>
          <p:nvPr/>
        </p:nvCxnSpPr>
        <p:spPr>
          <a:xfrm flipH="1">
            <a:off x="4682462" y="2286000"/>
            <a:ext cx="1096633" cy="1359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981" y="2420888"/>
            <a:ext cx="3459480" cy="3672840"/>
          </a:xfrm>
          <a:prstGeom prst="rect">
            <a:avLst/>
          </a:prstGeom>
        </p:spPr>
      </p:pic>
      <p:sp>
        <p:nvSpPr>
          <p:cNvPr id="38" name="모서리가 둥근 사각형 설명선 37"/>
          <p:cNvSpPr/>
          <p:nvPr/>
        </p:nvSpPr>
        <p:spPr>
          <a:xfrm>
            <a:off x="3514377" y="2485181"/>
            <a:ext cx="2014687" cy="863600"/>
          </a:xfrm>
          <a:prstGeom prst="wedgeRoundRectCallout">
            <a:avLst>
              <a:gd name="adj1" fmla="val -24032"/>
              <a:gd name="adj2" fmla="val 5805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서버 연결 정보 설정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ftp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dirty="0" err="1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sftp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로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서버 연결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55937" y="5493052"/>
            <a:ext cx="1033217" cy="3095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8319" y="3769786"/>
            <a:ext cx="3564142" cy="201772"/>
          </a:xfrm>
          <a:prstGeom prst="roundRect">
            <a:avLst>
              <a:gd name="adj" fmla="val 8282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084" y="3927302"/>
            <a:ext cx="2038350" cy="1400175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0" idx="3"/>
            <a:endCxn id="22" idx="1"/>
          </p:cNvCxnSpPr>
          <p:nvPr/>
        </p:nvCxnSpPr>
        <p:spPr>
          <a:xfrm flipV="1">
            <a:off x="4589154" y="4627390"/>
            <a:ext cx="1038930" cy="10204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4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" y="113855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TEMP </a:t>
            </a:r>
            <a:r>
              <a:rPr lang="ko-KR" altLang="en-US" dirty="0" err="1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디렉토리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지정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3992960" y="1412776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6" y="2924924"/>
            <a:ext cx="3274695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85047" y="3519010"/>
            <a:ext cx="2304257" cy="34203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471889" y="4077072"/>
            <a:ext cx="221741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SORT, JOIN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 시 사용 할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temp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디렉토리 지정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6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&amp; Target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0" y="954840"/>
            <a:ext cx="6672453" cy="5233607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18" y="1196752"/>
            <a:ext cx="3819525" cy="44958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642538" y="2276872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8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6" y="990253"/>
            <a:ext cx="7443788" cy="508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10" y="2377455"/>
            <a:ext cx="2324100" cy="1988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3" y="1211778"/>
            <a:ext cx="4815840" cy="4884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376" y="2598986"/>
            <a:ext cx="3947160" cy="30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3163" y="31923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501008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1065185" y="1049760"/>
            <a:ext cx="1742400" cy="1000125"/>
          </a:xfrm>
          <a:prstGeom prst="wedgeRoundRectCallout">
            <a:avLst>
              <a:gd name="adj1" fmla="val -22910"/>
              <a:gd name="adj2" fmla="val 6227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더블클릭 하거나 마우스 오른쪽 버튼을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8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008704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algn="ctr" defTabSz="785813" eaLnBrk="0" latinLnBrk="0" hangingPunct="0"/>
            <a:r>
              <a:rPr kumimoji="0" lang="ko-KR" altLang="en-US" sz="2400" b="1" dirty="0" smtClean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목 차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980729"/>
            <a:ext cx="4059237" cy="5544616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1. Overview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2. Task Editor (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개발 화면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1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DB, Server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연결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/ Source, Target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설정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2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기본 </a:t>
            </a:r>
            <a:r>
              <a:rPr kumimoji="0" lang="ko-KR" altLang="en-US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기능</a:t>
            </a:r>
            <a:endParaRPr kumimoji="0" lang="en-US" altLang="ko-KR" sz="1400" b="1" dirty="0" smtClean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3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기타 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4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Unload(Table to File</a:t>
            </a: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5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Load(File to Table)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6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Table to Table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7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변수 처리 방법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3. Job Editor (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개발 화면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4.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유용한 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1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Global Find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2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Help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5. SQL User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6. </a:t>
            </a: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Syncsort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Script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사용자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6" y="1100594"/>
            <a:ext cx="4815840" cy="48844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23" y="2007890"/>
            <a:ext cx="3016377" cy="1872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960" y="1458913"/>
            <a:ext cx="5226558" cy="3728085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327022" y="2007890"/>
            <a:ext cx="3016377" cy="1872806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20951" y="5257775"/>
            <a:ext cx="278507" cy="28803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962" y="5480718"/>
            <a:ext cx="1866900" cy="5791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67632" y="167119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0968" y="513841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❻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98051" y="2712421"/>
            <a:ext cx="2639326" cy="1168275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18261237">
            <a:off x="5335432" y="421781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659395" y="4005064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3451351">
            <a:off x="3476263" y="407979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96954" y="5494461"/>
            <a:ext cx="1849222" cy="209919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87" y="2168996"/>
            <a:ext cx="5501640" cy="392430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07703" y="2836440"/>
            <a:ext cx="2952328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02" y="1772816"/>
            <a:ext cx="6189345" cy="441483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656856" y="3212977"/>
            <a:ext cx="5112568" cy="151216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0309" y="25043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❼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291267" y="1780406"/>
            <a:ext cx="1857375" cy="853552"/>
          </a:xfrm>
          <a:prstGeom prst="wedgeRoundRectCallout">
            <a:avLst>
              <a:gd name="adj1" fmla="val -58392"/>
              <a:gd name="adj2" fmla="val 240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“Delimiters”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탭을 클릭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 맞는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구분자를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 하세요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736139" y="1395412"/>
            <a:ext cx="2481236" cy="853552"/>
          </a:xfrm>
          <a:prstGeom prst="wedgeRoundRectCallout">
            <a:avLst>
              <a:gd name="adj1" fmla="val -58392"/>
              <a:gd name="adj2" fmla="val 240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“General”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탭을 클릭하면  아래와 같은 화면을 보실 수 있습니다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5365" y="133796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❽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4972522" y="4864314"/>
            <a:ext cx="2716782" cy="853552"/>
          </a:xfrm>
          <a:prstGeom prst="wedgeRoundRectCallout">
            <a:avLst>
              <a:gd name="adj1" fmla="val -22307"/>
              <a:gd name="adj2" fmla="val -64147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(Elementary Field Name)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 데이터 타입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(Data Type)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변경할 수 있습니다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607770" y="5923598"/>
            <a:ext cx="792089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8255" y="55048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❾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24744"/>
            <a:ext cx="4575048" cy="4640199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72480" y="3915688"/>
            <a:ext cx="4320480" cy="72008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3694" y="51857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❿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45718" y="5509478"/>
            <a:ext cx="720080" cy="27590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874" y="2306738"/>
            <a:ext cx="6143625" cy="17645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오른쪽 화살표 10"/>
          <p:cNvSpPr/>
          <p:nvPr/>
        </p:nvSpPr>
        <p:spPr>
          <a:xfrm rot="18261237">
            <a:off x="3484984" y="4343675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4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99" y="1395412"/>
            <a:ext cx="8930164" cy="419385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0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6" y="990253"/>
            <a:ext cx="7443788" cy="508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10" y="2377455"/>
            <a:ext cx="2324100" cy="1988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3" y="1211778"/>
            <a:ext cx="4815840" cy="4884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376" y="2598986"/>
            <a:ext cx="3947160" cy="30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3163" y="333794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646627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6" y="1097954"/>
            <a:ext cx="4815840" cy="488442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208584" y="1844824"/>
            <a:ext cx="2894279" cy="373004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20951" y="5257775"/>
            <a:ext cx="278507" cy="28803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62" y="5480718"/>
            <a:ext cx="1866900" cy="5791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28614" y="154280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0968" y="513841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❻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399" y="1162323"/>
            <a:ext cx="5501640" cy="39243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8261237">
            <a:off x="5335432" y="421781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215122" y="2564904"/>
            <a:ext cx="3281177" cy="131579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0219" y="5651869"/>
            <a:ext cx="1867644" cy="236241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37166" y="2434661"/>
            <a:ext cx="1915634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경우 한 레코드의 정확한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Byte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수 입력 필수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 rot="4108361">
            <a:off x="2658159" y="3289067"/>
            <a:ext cx="2790984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9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052736"/>
            <a:ext cx="5501640" cy="39243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58943" y="2436340"/>
            <a:ext cx="3600400" cy="577976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74839" y="1443523"/>
            <a:ext cx="3220838" cy="853552"/>
          </a:xfrm>
          <a:prstGeom prst="wedgeRoundRectCallout">
            <a:avLst>
              <a:gd name="adj1" fmla="val -22011"/>
              <a:gd name="adj2" fmla="val 6864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(Elementary Field Name)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 데이터 타입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(Data Type),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길이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(Length)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데이터 파일에 맞게 변경해 주세요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9037" y="206624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❼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20777" y="4688048"/>
            <a:ext cx="648072" cy="288988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1214" y="435417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❽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928" y="4130817"/>
            <a:ext cx="5401047" cy="18268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3889595" y="4343675"/>
            <a:ext cx="415334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0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5" y="898675"/>
            <a:ext cx="7467600" cy="533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8" y="2377995"/>
            <a:ext cx="2588895" cy="220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145" y="246917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0994" y="2798966"/>
            <a:ext cx="1803774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002" y="1002497"/>
            <a:ext cx="5432584" cy="523017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224808" y="2485374"/>
            <a:ext cx="1047780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88904" y="1624625"/>
            <a:ext cx="4248472" cy="29220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8984" y="130212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96752"/>
            <a:ext cx="4473893" cy="43072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372" y="1196752"/>
            <a:ext cx="4473893" cy="430720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64968" y="2567007"/>
            <a:ext cx="621775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8588" y="880145"/>
            <a:ext cx="2088232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Extract selected columns only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1697" y="1760061"/>
            <a:ext cx="1008112" cy="144016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0947" y="3491813"/>
            <a:ext cx="1008112" cy="173738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24483" y="5414583"/>
            <a:ext cx="1632173" cy="652683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테이블의 선택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가능한 컬럼 표시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72958" y="3357267"/>
            <a:ext cx="4288554" cy="1871933"/>
          </a:xfrm>
          <a:prstGeom prst="roundRect">
            <a:avLst>
              <a:gd name="adj" fmla="val 402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601072" y="5414583"/>
            <a:ext cx="3528392" cy="652683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왼쪽의 컬럼 선택 후 가운데 상단의 녹색 화살표를 </a:t>
            </a: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누르면 오른쪽에 선택한 컬럼이 표시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3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6" y="1224309"/>
            <a:ext cx="4793456" cy="46148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614" y="1224309"/>
            <a:ext cx="4722019" cy="457914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664968" y="2567007"/>
            <a:ext cx="621775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88" y="880145"/>
            <a:ext cx="2736180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Extract all columns present at run-time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0592" y="1844824"/>
            <a:ext cx="1440160" cy="144016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80592" y="2311570"/>
            <a:ext cx="1008112" cy="2054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416869" y="2240665"/>
            <a:ext cx="1632173" cy="652683"/>
          </a:xfrm>
          <a:prstGeom prst="wedgeRoundRectCallout">
            <a:avLst>
              <a:gd name="adj1" fmla="val -55298"/>
              <a:gd name="adj2" fmla="val -2053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테이블을 더블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6229" y="3690793"/>
            <a:ext cx="4469746" cy="87583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129418" y="4703086"/>
            <a:ext cx="2918502" cy="481951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테이블의 전체 컬럼을 추출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0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457200" indent="-457200" algn="r" defTabSz="785813" eaLnBrk="0" latinLnBrk="0" hangingPunct="0">
              <a:buFontTx/>
              <a:buAutoNum type="romanUcPeriod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Overview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DMExpress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란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?</a:t>
            </a:r>
            <a:endParaRPr kumimoji="0" lang="ko-KR" altLang="en-US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지원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DBMS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와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Accelerator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DMExpress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구성과 실행</a:t>
            </a: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Task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와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Job Editor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0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225627"/>
            <a:ext cx="4793456" cy="46148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8588" y="880145"/>
            <a:ext cx="2160116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User</a:t>
            </a:r>
            <a:r>
              <a:rPr lang="ko-KR" altLang="en-US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defined SQL statement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7244" y="1802489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008" y="1216651"/>
            <a:ext cx="4793456" cy="461486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736976" y="2567007"/>
            <a:ext cx="360040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9175" y="2018513"/>
            <a:ext cx="1998162" cy="258359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48949" y="2527248"/>
            <a:ext cx="676275" cy="23443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97015" y="3661976"/>
            <a:ext cx="4608959" cy="919152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57678" y="218075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9096" y="168602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074" y="334071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11" idx="3"/>
            <a:endCxn id="12" idx="1"/>
          </p:cNvCxnSpPr>
          <p:nvPr/>
        </p:nvCxnSpPr>
        <p:spPr>
          <a:xfrm>
            <a:off x="7977337" y="2147693"/>
            <a:ext cx="1071612" cy="4967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2"/>
          </p:cNvCxnSpPr>
          <p:nvPr/>
        </p:nvCxnSpPr>
        <p:spPr>
          <a:xfrm flipH="1">
            <a:off x="7387167" y="2761678"/>
            <a:ext cx="1999920" cy="898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977337" y="5589240"/>
            <a:ext cx="708737" cy="25125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4" name="직선 화살표 연결선 23"/>
          <p:cNvCxnSpPr>
            <a:endCxn id="23" idx="0"/>
          </p:cNvCxnSpPr>
          <p:nvPr/>
        </p:nvCxnSpPr>
        <p:spPr>
          <a:xfrm>
            <a:off x="7387166" y="4581129"/>
            <a:ext cx="944540" cy="10081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11434" y="526015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6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81" y="903534"/>
            <a:ext cx="7467600" cy="53340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640632" y="2060848"/>
            <a:ext cx="7056784" cy="1152128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" y="917926"/>
            <a:ext cx="746760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8" y="3356992"/>
            <a:ext cx="2588895" cy="2203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45" y="3448169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60994" y="3777963"/>
            <a:ext cx="1803774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561" y="860098"/>
            <a:ext cx="4963001" cy="535971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3706658" y="3391807"/>
            <a:ext cx="877896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89103" y="2272882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7197" y="341894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767" y="193760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48180" y="3771918"/>
            <a:ext cx="4453715" cy="116925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294" y="56206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92662" y="5959977"/>
            <a:ext cx="619307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6975038" y="2492896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0"/>
          </p:cNvCxnSpPr>
          <p:nvPr/>
        </p:nvCxnSpPr>
        <p:spPr>
          <a:xfrm>
            <a:off x="6863708" y="4941168"/>
            <a:ext cx="938608" cy="1018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872979"/>
            <a:ext cx="746760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76536" y="3140969"/>
            <a:ext cx="4464496" cy="100811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2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74" y="882651"/>
            <a:ext cx="4963001" cy="535971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272667" y="5056596"/>
            <a:ext cx="2696651" cy="903381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07652" y="5057891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58" y="3106767"/>
            <a:ext cx="2171700" cy="64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7027" y="1391854"/>
            <a:ext cx="3103594" cy="32316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Insert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테이블에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이미 있는 행을 변경하지 않고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새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행을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Insert.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테이블에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추가된 행이 중복 키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오류를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일으키지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않는지 확인 필요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Truncate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table and insert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생성된 새 행을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Insert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하기 전에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테이블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에서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모든 행을 삭제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Update existing rows and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insert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new ones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동일한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레코드가 있는 경우 업데이트를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하고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새 행이 있으면 추가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Update existing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동일한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레코드가 있는 경우만 업데이트 진행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82518" y="5102675"/>
            <a:ext cx="981548" cy="1000125"/>
          </a:xfrm>
          <a:prstGeom prst="wedgeRoundRectCallout">
            <a:avLst>
              <a:gd name="adj1" fmla="val 56378"/>
              <a:gd name="adj2" fmla="val -2241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Commit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간격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759921" y="4980314"/>
            <a:ext cx="1857375" cy="1000125"/>
          </a:xfrm>
          <a:prstGeom prst="wedgeRoundRectCallout">
            <a:avLst>
              <a:gd name="adj1" fmla="val -54521"/>
              <a:gd name="adj2" fmla="val -23377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한 건이라도 에러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발생 시 작업 종료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451528" y="2968564"/>
            <a:ext cx="2013639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1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89103" y="2272882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7197" y="341894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767" y="193760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72373" y="5056596"/>
            <a:ext cx="2696651" cy="903381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294" y="56206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07358" y="5057891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6975038" y="2492896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0"/>
          </p:cNvCxnSpPr>
          <p:nvPr/>
        </p:nvCxnSpPr>
        <p:spPr>
          <a:xfrm>
            <a:off x="6863708" y="4941168"/>
            <a:ext cx="938608" cy="1018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7" y="917200"/>
            <a:ext cx="7467600" cy="5334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12" y="2662315"/>
            <a:ext cx="2324100" cy="19888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8154" y="25494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3438982" y="3150087"/>
            <a:ext cx="595345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74003" y="287925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171725" y="476398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328" y="1231048"/>
            <a:ext cx="4946333" cy="470630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58046" y="4731086"/>
            <a:ext cx="3243225" cy="78614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7497001" y="4731086"/>
            <a:ext cx="1857375" cy="840562"/>
          </a:xfrm>
          <a:prstGeom prst="wedgeRoundRectCallout">
            <a:avLst>
              <a:gd name="adj1" fmla="val -56076"/>
              <a:gd name="adj2" fmla="val -1760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이름이 있을 경우 처리 방법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3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3363" y="2180448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1457" y="332650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01618" y="4965457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3069298" y="2400462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38614"/>
            <a:ext cx="4946333" cy="470630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206295" y="1685099"/>
            <a:ext cx="729397" cy="28331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78575" y="132064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33" y="2420982"/>
            <a:ext cx="3028950" cy="25050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13212" y="258597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88552" y="2652709"/>
            <a:ext cx="2717743" cy="1907994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79309" y="493475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2306" y="4826070"/>
            <a:ext cx="3243225" cy="59872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57968" y="5535810"/>
            <a:ext cx="689963" cy="30088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76683" y="546694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00774" y="3250423"/>
            <a:ext cx="1260769" cy="1000125"/>
          </a:xfrm>
          <a:prstGeom prst="wedgeRoundRectCallout">
            <a:avLst>
              <a:gd name="adj1" fmla="val 56378"/>
              <a:gd name="adj2" fmla="val -2241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유형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306" y="1661537"/>
            <a:ext cx="4396740" cy="4183380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4865491" y="2332993"/>
            <a:ext cx="7463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7" y="917475"/>
            <a:ext cx="7467600" cy="533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27" y="2924944"/>
            <a:ext cx="2331720" cy="174879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56254" y="1327542"/>
            <a:ext cx="585462" cy="445274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4020" y="3772439"/>
            <a:ext cx="2420946" cy="304633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332656" y="4239861"/>
            <a:ext cx="2023365" cy="1632156"/>
          </a:xfrm>
          <a:prstGeom prst="wedgeRoundRectCallout">
            <a:avLst>
              <a:gd name="adj1" fmla="val -21697"/>
              <a:gd name="adj2" fmla="val -5742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파일에서 오른쪽 마우스 클릭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Add Reformat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선택하면 필요한 필드만 선택하거나 추가 필드를 만들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39763" y="981940"/>
            <a:ext cx="2023365" cy="1346342"/>
          </a:xfrm>
          <a:prstGeom prst="wedgeRoundRectCallout">
            <a:avLst>
              <a:gd name="adj1" fmla="val 56794"/>
              <a:gd name="adj2" fmla="val -2027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선택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“Reformat”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 클릭 후 필요한 필드만 선택하거나 추가 필드를 만들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281" y="1018444"/>
            <a:ext cx="4707731" cy="50006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770709" y="2804113"/>
            <a:ext cx="122982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927100"/>
            <a:ext cx="8015288" cy="530637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24608" y="2852936"/>
            <a:ext cx="7605092" cy="1152128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8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본 </a:t>
            </a:r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2857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1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955675"/>
            <a:ext cx="9286875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란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?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는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고성능 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Sort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엔진을 기반으로 대용량 데이터를 빠르고 쉽게 추출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변환</a:t>
            </a:r>
            <a:r>
              <a:rPr kumimoji="0" lang="en-US" altLang="ko-KR" sz="1400" kern="0" dirty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정제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적재하는 </a:t>
            </a:r>
            <a:r>
              <a:rPr kumimoji="0" lang="ko-KR" altLang="en-US" sz="1400" kern="0" dirty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제품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입니다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. </a:t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윈도우 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desktop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에서 </a:t>
            </a:r>
            <a:r>
              <a:rPr kumimoji="0" lang="en-US" altLang="ko-KR" sz="1400" kern="0" dirty="0" err="1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en-US" altLang="ko-KR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GUI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를 이용해서 데이터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가공처리를 위한 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application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을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디자인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스케줄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조정할 수 있습니다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.</a:t>
            </a: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Data Transformation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방식</a:t>
            </a:r>
            <a:endParaRPr kumimoji="0" lang="en-US" altLang="ko-KR" sz="1400" b="1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chemeClr val="tx2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pSp>
        <p:nvGrpSpPr>
          <p:cNvPr id="6150" name="그룹 72"/>
          <p:cNvGrpSpPr>
            <a:grpSpLocks/>
          </p:cNvGrpSpPr>
          <p:nvPr/>
        </p:nvGrpSpPr>
        <p:grpSpPr bwMode="auto">
          <a:xfrm>
            <a:off x="738188" y="2714625"/>
            <a:ext cx="4000500" cy="1214438"/>
            <a:chOff x="738186" y="2714620"/>
            <a:chExt cx="4000500" cy="1214446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8186" y="2714620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201" name="그룹 42"/>
            <p:cNvGrpSpPr>
              <a:grpSpLocks/>
            </p:cNvGrpSpPr>
            <p:nvPr/>
          </p:nvGrpSpPr>
          <p:grpSpPr bwMode="auto">
            <a:xfrm>
              <a:off x="930271" y="2886071"/>
              <a:ext cx="3536184" cy="898525"/>
              <a:chOff x="2994036" y="2428868"/>
              <a:chExt cx="3536184" cy="898525"/>
            </a:xfrm>
          </p:grpSpPr>
          <p:grpSp>
            <p:nvGrpSpPr>
              <p:cNvPr id="6202" name="Group 73"/>
              <p:cNvGrpSpPr>
                <a:grpSpLocks/>
              </p:cNvGrpSpPr>
              <p:nvPr/>
            </p:nvGrpSpPr>
            <p:grpSpPr bwMode="auto">
              <a:xfrm>
                <a:off x="3009911" y="2430456"/>
                <a:ext cx="801688" cy="811212"/>
                <a:chOff x="2739" y="997"/>
                <a:chExt cx="505" cy="511"/>
              </a:xfrm>
            </p:grpSpPr>
            <p:sp>
              <p:nvSpPr>
                <p:cNvPr id="9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11" name="AutoShape 43"/>
              <p:cNvSpPr>
                <a:spLocks noChangeArrowheads="1"/>
              </p:cNvSpPr>
              <p:nvPr/>
            </p:nvSpPr>
            <p:spPr bwMode="auto">
              <a:xfrm>
                <a:off x="5651513" y="2552694"/>
                <a:ext cx="849313" cy="593729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ysClr val="windowText" lastClr="000000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204" name="Text Box 44"/>
              <p:cNvSpPr txBox="1">
                <a:spLocks noChangeArrowheads="1"/>
              </p:cNvSpPr>
              <p:nvPr/>
            </p:nvSpPr>
            <p:spPr bwMode="auto">
              <a:xfrm>
                <a:off x="5670561" y="2684456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13" name="AutoShape 45"/>
              <p:cNvSpPr>
                <a:spLocks noChangeArrowheads="1"/>
              </p:cNvSpPr>
              <p:nvPr/>
            </p:nvSpPr>
            <p:spPr bwMode="auto">
              <a:xfrm>
                <a:off x="3859226" y="2736845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206" name="Text Box 46"/>
              <p:cNvSpPr txBox="1">
                <a:spLocks noChangeArrowheads="1"/>
              </p:cNvSpPr>
              <p:nvPr/>
            </p:nvSpPr>
            <p:spPr bwMode="auto">
              <a:xfrm>
                <a:off x="4184661" y="2541581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207" name="Text Box 47"/>
              <p:cNvSpPr txBox="1">
                <a:spLocks noChangeArrowheads="1"/>
              </p:cNvSpPr>
              <p:nvPr/>
            </p:nvSpPr>
            <p:spPr bwMode="auto">
              <a:xfrm>
                <a:off x="4102111" y="2927343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208" name="Group 80"/>
              <p:cNvGrpSpPr>
                <a:grpSpLocks/>
              </p:cNvGrpSpPr>
              <p:nvPr/>
            </p:nvGrpSpPr>
            <p:grpSpPr bwMode="auto">
              <a:xfrm>
                <a:off x="2994036" y="2428868"/>
                <a:ext cx="881063" cy="898525"/>
                <a:chOff x="4499" y="1170"/>
                <a:chExt cx="555" cy="374"/>
              </a:xfrm>
            </p:grpSpPr>
            <p:sp>
              <p:nvSpPr>
                <p:cNvPr id="18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1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4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1" name="그룹 68"/>
          <p:cNvGrpSpPr>
            <a:grpSpLocks/>
          </p:cNvGrpSpPr>
          <p:nvPr/>
        </p:nvGrpSpPr>
        <p:grpSpPr bwMode="auto">
          <a:xfrm>
            <a:off x="738188" y="4357688"/>
            <a:ext cx="4000500" cy="1214437"/>
            <a:chOff x="4738714" y="2614607"/>
            <a:chExt cx="4000500" cy="121444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738714" y="2614607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86" name="그룹 43"/>
            <p:cNvGrpSpPr>
              <a:grpSpLocks/>
            </p:cNvGrpSpPr>
            <p:nvPr/>
          </p:nvGrpSpPr>
          <p:grpSpPr bwMode="auto">
            <a:xfrm>
              <a:off x="4953000" y="2786058"/>
              <a:ext cx="3536184" cy="906463"/>
              <a:chOff x="2992449" y="4013193"/>
              <a:chExt cx="3536184" cy="906463"/>
            </a:xfrm>
          </p:grpSpPr>
          <p:grpSp>
            <p:nvGrpSpPr>
              <p:cNvPr id="6187" name="Group 73"/>
              <p:cNvGrpSpPr>
                <a:grpSpLocks/>
              </p:cNvGrpSpPr>
              <p:nvPr/>
            </p:nvGrpSpPr>
            <p:grpSpPr bwMode="auto">
              <a:xfrm>
                <a:off x="3008324" y="4022718"/>
                <a:ext cx="801687" cy="811213"/>
                <a:chOff x="2739" y="997"/>
                <a:chExt cx="505" cy="511"/>
              </a:xfrm>
            </p:grpSpPr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2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88" name="Text Box 44"/>
              <p:cNvSpPr txBox="1">
                <a:spLocks noChangeArrowheads="1"/>
              </p:cNvSpPr>
              <p:nvPr/>
            </p:nvSpPr>
            <p:spPr bwMode="auto">
              <a:xfrm>
                <a:off x="5668974" y="4276718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24" name="AutoShape 45"/>
              <p:cNvSpPr>
                <a:spLocks noChangeArrowheads="1"/>
              </p:cNvSpPr>
              <p:nvPr/>
            </p:nvSpPr>
            <p:spPr bwMode="auto">
              <a:xfrm>
                <a:off x="3857663" y="4329107"/>
                <a:ext cx="1766887" cy="217490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190" name="Text Box 46"/>
              <p:cNvSpPr txBox="1">
                <a:spLocks noChangeArrowheads="1"/>
              </p:cNvSpPr>
              <p:nvPr/>
            </p:nvSpPr>
            <p:spPr bwMode="auto">
              <a:xfrm>
                <a:off x="4183074" y="4133843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191" name="Text Box 47"/>
              <p:cNvSpPr txBox="1">
                <a:spLocks noChangeArrowheads="1"/>
              </p:cNvSpPr>
              <p:nvPr/>
            </p:nvSpPr>
            <p:spPr bwMode="auto">
              <a:xfrm>
                <a:off x="4100524" y="4519606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192" name="Group 74"/>
              <p:cNvGrpSpPr>
                <a:grpSpLocks/>
              </p:cNvGrpSpPr>
              <p:nvPr/>
            </p:nvGrpSpPr>
            <p:grpSpPr bwMode="auto">
              <a:xfrm>
                <a:off x="5675324" y="4013193"/>
                <a:ext cx="801687" cy="811213"/>
                <a:chOff x="2739" y="997"/>
                <a:chExt cx="505" cy="511"/>
              </a:xfrm>
            </p:grpSpPr>
            <p:sp>
              <p:nvSpPr>
                <p:cNvPr id="28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93" name="Group 80"/>
              <p:cNvGrpSpPr>
                <a:grpSpLocks/>
              </p:cNvGrpSpPr>
              <p:nvPr/>
            </p:nvGrpSpPr>
            <p:grpSpPr bwMode="auto">
              <a:xfrm>
                <a:off x="2992449" y="4021131"/>
                <a:ext cx="881062" cy="898525"/>
                <a:chOff x="4499" y="1170"/>
                <a:chExt cx="555" cy="374"/>
              </a:xfrm>
            </p:grpSpPr>
            <p:sp>
              <p:nvSpPr>
                <p:cNvPr id="31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4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2" name="그룹 70"/>
          <p:cNvGrpSpPr>
            <a:grpSpLocks/>
          </p:cNvGrpSpPr>
          <p:nvPr/>
        </p:nvGrpSpPr>
        <p:grpSpPr bwMode="auto">
          <a:xfrm>
            <a:off x="5095875" y="2705100"/>
            <a:ext cx="4000500" cy="1214438"/>
            <a:chOff x="595282" y="4286256"/>
            <a:chExt cx="4000500" cy="121444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74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20309" cy="820738"/>
              <a:chOff x="3017849" y="5584818"/>
              <a:chExt cx="3520309" cy="820738"/>
            </a:xfrm>
          </p:grpSpPr>
          <p:grpSp>
            <p:nvGrpSpPr>
              <p:cNvPr id="6175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34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3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76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37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8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178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179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180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4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4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5095875" y="4000500"/>
            <a:ext cx="4000500" cy="2214563"/>
            <a:chOff x="5095875" y="4000500"/>
            <a:chExt cx="4000500" cy="2214563"/>
          </a:xfrm>
        </p:grpSpPr>
        <p:sp>
          <p:nvSpPr>
            <p:cNvPr id="65" name="모서리가 둥근 직사각형 64"/>
            <p:cNvSpPr/>
            <p:nvPr/>
          </p:nvSpPr>
          <p:spPr bwMode="auto">
            <a:xfrm>
              <a:off x="5095875" y="4000500"/>
              <a:ext cx="4000500" cy="2214563"/>
            </a:xfrm>
            <a:prstGeom prst="roundRect">
              <a:avLst>
                <a:gd name="adj" fmla="val 9403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55" name="그룹 63"/>
            <p:cNvGrpSpPr>
              <a:grpSpLocks/>
            </p:cNvGrpSpPr>
            <p:nvPr/>
          </p:nvGrpSpPr>
          <p:grpSpPr bwMode="auto">
            <a:xfrm>
              <a:off x="5230839" y="4122736"/>
              <a:ext cx="3651250" cy="1949451"/>
              <a:chOff x="5068888" y="3851275"/>
              <a:chExt cx="3579812" cy="1949450"/>
            </a:xfrm>
          </p:grpSpPr>
          <p:grpSp>
            <p:nvGrpSpPr>
              <p:cNvPr id="6156" name="Group 73"/>
              <p:cNvGrpSpPr>
                <a:grpSpLocks/>
              </p:cNvGrpSpPr>
              <p:nvPr/>
            </p:nvGrpSpPr>
            <p:grpSpPr bwMode="auto">
              <a:xfrm>
                <a:off x="5094288" y="4989513"/>
                <a:ext cx="801687" cy="811212"/>
                <a:chOff x="2739" y="997"/>
                <a:chExt cx="505" cy="511"/>
              </a:xfrm>
            </p:grpSpPr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3" y="1206"/>
                  <a:ext cx="446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7" name="Group 74"/>
              <p:cNvGrpSpPr>
                <a:grpSpLocks/>
              </p:cNvGrpSpPr>
              <p:nvPr/>
            </p:nvGrpSpPr>
            <p:grpSpPr bwMode="auto">
              <a:xfrm>
                <a:off x="7783513" y="3851275"/>
                <a:ext cx="801687" cy="811213"/>
                <a:chOff x="2739" y="997"/>
                <a:chExt cx="505" cy="511"/>
              </a:xfrm>
            </p:grpSpPr>
            <p:sp>
              <p:nvSpPr>
                <p:cNvPr id="5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5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7" y="1206"/>
                  <a:ext cx="446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8" name="그룹 93"/>
              <p:cNvGrpSpPr>
                <a:grpSpLocks/>
              </p:cNvGrpSpPr>
              <p:nvPr/>
            </p:nvGrpSpPr>
            <p:grpSpPr bwMode="auto">
              <a:xfrm>
                <a:off x="5068888" y="3922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5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975" y="1898651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616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  <p:sp>
            <p:nvSpPr>
              <p:cNvPr id="56" name="오른쪽 화살표 55"/>
              <p:cNvSpPr/>
              <p:nvPr/>
            </p:nvSpPr>
            <p:spPr bwMode="auto">
              <a:xfrm rot="1576195">
                <a:off x="6093000" y="4364039"/>
                <a:ext cx="54942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 bwMode="auto">
              <a:xfrm rot="19220366">
                <a:off x="6080549" y="5111751"/>
                <a:ext cx="550980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 bwMode="auto">
              <a:xfrm rot="19756327">
                <a:off x="7160718" y="4351339"/>
                <a:ext cx="550980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pic>
            <p:nvPicPr>
              <p:cNvPr id="6162" name="Picture 5" descr="DMExpress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688" y="4554538"/>
                <a:ext cx="642937" cy="56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오른쪽 화살표 59"/>
              <p:cNvSpPr/>
              <p:nvPr/>
            </p:nvSpPr>
            <p:spPr bwMode="auto">
              <a:xfrm rot="1783528">
                <a:off x="7162274" y="4997451"/>
                <a:ext cx="549424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grpSp>
            <p:nvGrpSpPr>
              <p:cNvPr id="6164" name="그룹 102"/>
              <p:cNvGrpSpPr>
                <a:grpSpLocks/>
              </p:cNvGrpSpPr>
              <p:nvPr/>
            </p:nvGrpSpPr>
            <p:grpSpPr bwMode="auto">
              <a:xfrm>
                <a:off x="7783513" y="5186363"/>
                <a:ext cx="865187" cy="593725"/>
                <a:chOff x="7874000" y="1898650"/>
                <a:chExt cx="865188" cy="593725"/>
              </a:xfrm>
            </p:grpSpPr>
            <p:sp>
              <p:nvSpPr>
                <p:cNvPr id="6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780" y="1898650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616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0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17219"/>
            <a:ext cx="3076575" cy="5524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935363" y="4439686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1395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7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1395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4050" y="2348880"/>
            <a:ext cx="3256862" cy="191369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2540249"/>
            <a:ext cx="2085975" cy="17240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96616" y="3257248"/>
            <a:ext cx="2085975" cy="24376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372" y="1700808"/>
            <a:ext cx="5501640" cy="39243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3658051" y="2687618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71775" y="3019088"/>
            <a:ext cx="4429686" cy="127400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737999" y="1209480"/>
            <a:ext cx="1857375" cy="1000125"/>
          </a:xfrm>
          <a:prstGeom prst="wedgeRoundRectCallout">
            <a:avLst>
              <a:gd name="adj1" fmla="val 18548"/>
              <a:gd name="adj2" fmla="val 6227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오른쪽 마우스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412776"/>
            <a:ext cx="4543425" cy="47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354041" y="2103194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360712" y="1874738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817096" y="5120381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61895" y="5439946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6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0552" y="3560980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04" y="3751053"/>
            <a:ext cx="2900363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2293268"/>
            <a:ext cx="4493419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35946" y="4231857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38925" y="1129223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조건을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정의할 수 있는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89656" y="1380929"/>
            <a:ext cx="444777" cy="4015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4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9" y="1052736"/>
            <a:ext cx="7800975" cy="130302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28588" y="1204183"/>
            <a:ext cx="1591693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 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(Positional)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40" y="1916832"/>
            <a:ext cx="5958840" cy="425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7814059" y="4736340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파일의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3429000"/>
            <a:ext cx="5264447" cy="115212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129223"/>
            <a:ext cx="4922520" cy="49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426049" y="1857256"/>
            <a:ext cx="3911327" cy="41961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2720" y="1628800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056457" y="4986643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01256" y="5306208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136576" y="4509120"/>
            <a:ext cx="3960439" cy="64807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568" y="2780928"/>
            <a:ext cx="6552728" cy="136815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98" y="2996952"/>
            <a:ext cx="3820477" cy="32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2" idx="3"/>
            <a:endCxn id="4098" idx="1"/>
          </p:cNvCxnSpPr>
          <p:nvPr/>
        </p:nvCxnSpPr>
        <p:spPr>
          <a:xfrm flipV="1">
            <a:off x="5097015" y="4603820"/>
            <a:ext cx="788483" cy="2293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04295" y="1556792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조건에 따른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769555" y="1772816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조건을 입력하는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8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844587" y="2740670"/>
            <a:ext cx="3964397" cy="25628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8904" y="2996952"/>
            <a:ext cx="1167644" cy="946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1" y="2308597"/>
            <a:ext cx="4379119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54426" y="2628354"/>
            <a:ext cx="4284191" cy="195277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756667" y="4824933"/>
            <a:ext cx="1857375" cy="1071563"/>
          </a:xfrm>
          <a:prstGeom prst="wedgeRoundRectCallout">
            <a:avLst>
              <a:gd name="adj1" fmla="val -21467"/>
              <a:gd name="adj2" fmla="val -69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 수량이나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출력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Editor : Copy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891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24138"/>
            <a:ext cx="3157538" cy="2143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0" y="2286000"/>
            <a:ext cx="2500313" cy="285750"/>
          </a:xfrm>
          <a:prstGeom prst="wedgeRoundRectCallout">
            <a:avLst>
              <a:gd name="adj1" fmla="val -27269"/>
              <a:gd name="adj2" fmla="val 7745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조건에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따른 필터 기능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입력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024813" y="1785938"/>
            <a:ext cx="1500187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Bulk Filter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와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별 필터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9650" y="3062288"/>
            <a:ext cx="3157538" cy="4381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38250" y="3643313"/>
            <a:ext cx="2500313" cy="285750"/>
          </a:xfrm>
          <a:prstGeom prst="wedgeRoundRectCallout">
            <a:avLst>
              <a:gd name="adj1" fmla="val -27269"/>
              <a:gd name="adj2" fmla="val -92548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다중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Output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57313"/>
            <a:ext cx="2640013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041650"/>
            <a:ext cx="3754437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71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77002" y="918500"/>
            <a:ext cx="9266329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지원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DBMS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및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Accelerator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endParaRPr kumimoji="0" lang="en-US" altLang="ko-KR" sz="1400" b="1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69952"/>
              </p:ext>
            </p:extLst>
          </p:nvPr>
        </p:nvGraphicFramePr>
        <p:xfrm>
          <a:off x="200473" y="1260402"/>
          <a:ext cx="9505501" cy="3319837"/>
        </p:xfrm>
        <a:graphic>
          <a:graphicData uri="http://schemas.openxmlformats.org/drawingml/2006/table">
            <a:tbl>
              <a:tblPr firstRow="1" bandRow="1"/>
              <a:tblGrid>
                <a:gridCol w="78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4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1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67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32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1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>
                          <a:latin typeface="고도 B" panose="02000503000000020004" pitchFamily="50" charset="-127"/>
                          <a:ea typeface="고도 B" panose="02000503000000020004" pitchFamily="50" charset="-127"/>
                        </a:rPr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Connect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3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Connect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Teradata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89527"/>
              </p:ext>
            </p:extLst>
          </p:nvPr>
        </p:nvGraphicFramePr>
        <p:xfrm>
          <a:off x="200473" y="4701309"/>
          <a:ext cx="9505501" cy="1362066"/>
        </p:xfrm>
        <a:graphic>
          <a:graphicData uri="http://schemas.openxmlformats.org/drawingml/2006/table">
            <a:tbl>
              <a:tblPr firstRow="1" bandRow="1"/>
              <a:tblGrid>
                <a:gridCol w="90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3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9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>
                          <a:latin typeface="고도 B" panose="02000503000000020004" pitchFamily="50" charset="-127"/>
                          <a:ea typeface="고도 B" panose="02000503000000020004" pitchFamily="50" charset="-127"/>
                        </a:rPr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Product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-1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31506"/>
            <a:ext cx="3076575" cy="52387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643021" y="4441800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5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896362"/>
            <a:ext cx="6833235" cy="535971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226680" y="137427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0552" y="2406630"/>
            <a:ext cx="1944216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6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009577" y="3049269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420888"/>
            <a:ext cx="3634693" cy="40633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2" y="1628800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169086" y="2190441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32301" y="2619897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>
            <a:off x="6573243" y="2854540"/>
            <a:ext cx="1944278" cy="1000125"/>
          </a:xfrm>
          <a:prstGeom prst="wedgeRoundRectCallout">
            <a:avLst>
              <a:gd name="adj1" fmla="val -22084"/>
              <a:gd name="adj2" fmla="val -6670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Ascending, Descending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97078" y="3373653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296816" y="3854612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 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094006"/>
            <a:ext cx="2707005" cy="20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105190" y="3649650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– Unique Key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추출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1280592" y="2837871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348880"/>
            <a:ext cx="4368590" cy="27360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254849" y="2476079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819626" y="3356836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27738" y="3632833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26" y="1484784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891603" y="3558512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099484" y="4281931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“Retain only one record”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5467126" y="4581128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4568" y="2852936"/>
            <a:ext cx="3683695" cy="10081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08584" y="411678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 레이아웃의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배치나 신규 필드 추가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240146"/>
            <a:ext cx="4487228" cy="4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748263" y="335699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85048" y="2852936"/>
            <a:ext cx="41764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– Partition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064568" y="2553325"/>
            <a:ext cx="3683695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748263" y="270313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16968" y="2924944"/>
            <a:ext cx="6256312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76" y="548680"/>
            <a:ext cx="2820353" cy="2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43" y="2876892"/>
            <a:ext cx="4087177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4520952" y="3224555"/>
            <a:ext cx="1025391" cy="85251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546343" y="3501008"/>
            <a:ext cx="4176464" cy="105609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6124" y="465313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구분되어서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생성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Sort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198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43188"/>
            <a:ext cx="2871788" cy="3571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2036191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할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Key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필드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선택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사용자 정의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가능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692275"/>
            <a:ext cx="30178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Reformat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301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66813" y="3214688"/>
            <a:ext cx="2714625" cy="14287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428750"/>
            <a:ext cx="44132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7953375" y="3000375"/>
            <a:ext cx="1785938" cy="1857375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기존 필드와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신규 필드를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재구성하는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필드 타입도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변경 가능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-1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26744"/>
            <a:ext cx="3076575" cy="5334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5077966" y="4450378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2" y="898225"/>
            <a:ext cx="6833235" cy="53597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84124" y="1364651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1677" y="2406271"/>
            <a:ext cx="1944216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구성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81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3950"/>
            <a:ext cx="76009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64568" y="5589240"/>
            <a:ext cx="56166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Merge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6157913" cy="12668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된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개 이상의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빠르게 병합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이상의 파일을 병합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작업이 필요 없음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673" y="1340768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SORT-MERGE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안 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이상의 파일을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병합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398812" y="1331243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3015" y="4670500"/>
            <a:ext cx="357470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D,001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A,001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E,001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7631" y="5013176"/>
            <a:ext cx="373500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H,002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C,002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B,002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1781" y="5337794"/>
            <a:ext cx="381515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고도 M" panose="02000503000000020004" pitchFamily="50" charset="-127"/>
                <a:ea typeface="고도 M" panose="02000503000000020004" pitchFamily="50" charset="-127"/>
              </a:rPr>
              <a:t>I</a:t>
            </a:r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,003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G,003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F,003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COPY, SORT, MERGE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비교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2100"/>
              </p:ext>
            </p:extLst>
          </p:nvPr>
        </p:nvGraphicFramePr>
        <p:xfrm>
          <a:off x="184964" y="1196752"/>
          <a:ext cx="9464634" cy="4525279"/>
        </p:xfrm>
        <a:graphic>
          <a:graphicData uri="http://schemas.openxmlformats.org/drawingml/2006/table">
            <a:tbl>
              <a:tblPr firstRow="1" bandRow="1"/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기본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기능 설명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Temp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사용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상태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비고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단순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작업으로 두 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병합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X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-&gt; Output file 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Append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안 됨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없이 바로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 됨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하면서 파일 병합 진행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┕&gt; Temp file ┛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된 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MERGE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key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병합하는 기능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X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-&gt; Output file 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된 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중복된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작업을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피할 수 있음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6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COPY, SORT, MERGE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비교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01448"/>
              </p:ext>
            </p:extLst>
          </p:nvPr>
        </p:nvGraphicFramePr>
        <p:xfrm>
          <a:off x="169982" y="1269002"/>
          <a:ext cx="9535992" cy="4597850"/>
        </p:xfrm>
        <a:graphic>
          <a:graphicData uri="http://schemas.openxmlformats.org/drawingml/2006/table">
            <a:tbl>
              <a:tblPr firstRow="1" bandRow="1"/>
              <a:tblGrid>
                <a:gridCol w="131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기본 기능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Source_1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Source_2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Target 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)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비고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냬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Append 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/WORKSPACE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는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MERGE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 File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7222" y="959052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(Key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필드는 빨간색 글자로 가정</a:t>
            </a:r>
            <a:r>
              <a:rPr kumimoji="0" lang="en-US" altLang="ko-KR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200" b="1" dirty="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0" y="2276475"/>
            <a:ext cx="990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613" y="4421981"/>
            <a:ext cx="3086100" cy="54292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491561" y="4421981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1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4" y="882651"/>
            <a:ext cx="6833235" cy="53597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194685" y="135502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0552" y="2259448"/>
            <a:ext cx="2448272" cy="521479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745058" y="1052736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위한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두 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280592" y="4438014"/>
            <a:ext cx="1857375" cy="1071563"/>
          </a:xfrm>
          <a:prstGeom prst="wedgeRoundRectCallout">
            <a:avLst>
              <a:gd name="adj1" fmla="val -19416"/>
              <a:gd name="adj2" fmla="val -64612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조건에 따른 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4528" y="2223914"/>
            <a:ext cx="5264447" cy="69019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529" y="2916734"/>
            <a:ext cx="2520280" cy="15222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528" y="3140968"/>
            <a:ext cx="5264447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7" y="1700808"/>
            <a:ext cx="608742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6095" y="300972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옵션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78" y="885420"/>
            <a:ext cx="6849428" cy="530637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697836" y="5398851"/>
            <a:ext cx="2592288" cy="26239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9206" y="4437112"/>
            <a:ext cx="3144421" cy="720079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167783" y="5269818"/>
            <a:ext cx="2474240" cy="830967"/>
          </a:xfrm>
          <a:prstGeom prst="wedgeRoundRectCallout">
            <a:avLst>
              <a:gd name="adj1" fmla="val -23020"/>
              <a:gd name="adj2" fmla="val -5898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데이터가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이미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되어 있는 경우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체크하면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속도 증가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7483899" y="4765040"/>
            <a:ext cx="1789581" cy="1135084"/>
          </a:xfrm>
          <a:prstGeom prst="wedgeRoundRectCallout">
            <a:avLst>
              <a:gd name="adj1" fmla="val -57075"/>
              <a:gd name="adj2" fmla="val 2020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항목을 체크할 경우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 파일은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기준으로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해서 출력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84683" y="4612503"/>
            <a:ext cx="2111009" cy="720079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056642" y="3295811"/>
            <a:ext cx="2456954" cy="1135084"/>
          </a:xfrm>
          <a:prstGeom prst="wedgeRoundRectCallout">
            <a:avLst>
              <a:gd name="adj1" fmla="val -20501"/>
              <a:gd name="adj2" fmla="val 60060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Reformat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선택을 위해서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match,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unmatch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 옵션으로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7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파일과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Join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348880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84118" y="1772816"/>
            <a:ext cx="909637" cy="576064"/>
          </a:xfrm>
          <a:prstGeom prst="wedgeRoundRectCallout">
            <a:avLst>
              <a:gd name="adj1" fmla="val -70576"/>
              <a:gd name="adj2" fmla="val 4825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9650" y="2780928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75611" y="2564904"/>
            <a:ext cx="909637" cy="576064"/>
          </a:xfrm>
          <a:prstGeom prst="wedgeRoundRectCallout">
            <a:avLst>
              <a:gd name="adj1" fmla="val -58011"/>
              <a:gd name="adj2" fmla="val 20143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실행 방식</a:t>
            </a:r>
          </a:p>
        </p:txBody>
      </p:sp>
      <p:pic>
        <p:nvPicPr>
          <p:cNvPr id="92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28713"/>
            <a:ext cx="75533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64568" y="5589240"/>
            <a:ext cx="56166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Editor : </a:t>
            </a:r>
            <a:r>
              <a:rPr lang="ko-KR" altLang="en-US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Join - Sample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Z_Temp\SyncSort\UFO\Docu\교육자료\GUI\DMEx_Pic\DMEx_Table\TB-FL_Join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3" y="1628800"/>
            <a:ext cx="535400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734384" y="2205237"/>
            <a:ext cx="5323121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73080" y="3119660"/>
            <a:ext cx="1701725" cy="1029419"/>
          </a:xfrm>
          <a:prstGeom prst="wedgeRoundRectCallout">
            <a:avLst>
              <a:gd name="adj1" fmla="val -18004"/>
              <a:gd name="adj2" fmla="val -73590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칼럼과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 필드를 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직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접</a:t>
            </a: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Join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Join, CDC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1657350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" y="2214563"/>
            <a:ext cx="785813" cy="1000125"/>
          </a:xfrm>
          <a:prstGeom prst="wedgeRoundRectCallout">
            <a:avLst>
              <a:gd name="adj1" fmla="val 57201"/>
              <a:gd name="adj2" fmla="val -1588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할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개의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</a:p>
        </p:txBody>
      </p:sp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85938"/>
            <a:ext cx="53546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5024438" y="2857500"/>
            <a:ext cx="1500187" cy="642938"/>
          </a:xfrm>
          <a:prstGeom prst="wedgeRoundRectCallout">
            <a:avLst>
              <a:gd name="adj1" fmla="val -19270"/>
              <a:gd name="adj2" fmla="val -65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왼쪽</a:t>
            </a: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오른쪽에서 클릭</a:t>
            </a:r>
            <a:endParaRPr lang="en-US" altLang="ko-KR" sz="1200" b="1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10250" y="4519613"/>
            <a:ext cx="1857375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851775" y="4500563"/>
            <a:ext cx="1714500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Left, Right, Inner, Outer Join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18581" y="4576134"/>
            <a:ext cx="1077044" cy="1000125"/>
          </a:xfrm>
          <a:prstGeom prst="wedgeRoundRectCallout">
            <a:avLst>
              <a:gd name="adj1" fmla="val 61316"/>
              <a:gd name="adj2" fmla="val -21281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Pre-Sort Source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위한 항목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500" y="4500563"/>
            <a:ext cx="2286000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1" y="2276475"/>
            <a:ext cx="98774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26744"/>
            <a:ext cx="3076575" cy="5334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7542" y="4441416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0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882651"/>
            <a:ext cx="6833235" cy="535971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72" y="135502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20552" y="2420887"/>
            <a:ext cx="2448272" cy="2160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9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893909"/>
            <a:ext cx="6833235" cy="535971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848544" y="2708919"/>
            <a:ext cx="1728192" cy="22178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384520" y="3076782"/>
            <a:ext cx="1354274" cy="739299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더블클릭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11" y="1001350"/>
            <a:ext cx="4972050" cy="50406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2151" y="281101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820231" y="2724427"/>
            <a:ext cx="7821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50823" y="1366537"/>
            <a:ext cx="2686553" cy="66543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7531" y="1548736"/>
            <a:ext cx="1603502" cy="72813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95434" y="2420888"/>
            <a:ext cx="1470579" cy="2088232"/>
          </a:xfrm>
          <a:prstGeom prst="wedgeRoundRectCallout">
            <a:avLst>
              <a:gd name="adj1" fmla="val 18243"/>
              <a:gd name="adj2" fmla="val -5580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 Key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Summarize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할 필드를 선택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노란색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화살표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 Summarize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파란색 화살표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789" y="220486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50823" y="4153712"/>
            <a:ext cx="2686553" cy="21139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435651" y="4521644"/>
            <a:ext cx="1596052" cy="681897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 레코드 건 수 추출 필요 시 체크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271" y="3178306"/>
            <a:ext cx="609600" cy="101917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817460" y="3238886"/>
            <a:ext cx="626659" cy="91482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2" name="직선 화살표 연결선 21"/>
          <p:cNvCxnSpPr>
            <a:stCxn id="21" idx="3"/>
            <a:endCxn id="2" idx="1"/>
          </p:cNvCxnSpPr>
          <p:nvPr/>
        </p:nvCxnSpPr>
        <p:spPr>
          <a:xfrm flipV="1">
            <a:off x="6444119" y="3687894"/>
            <a:ext cx="2171152" cy="84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68006" y="2693698"/>
            <a:ext cx="1509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Total,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Average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Number Type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만 가능</a:t>
            </a:r>
            <a:endParaRPr lang="ko-KR" altLang="en-US" sz="11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8435261" y="1109299"/>
            <a:ext cx="1349053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6728" y="551769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1574" y="104573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7376" y="402857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29244" y="5733063"/>
            <a:ext cx="701533" cy="30891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9" y="908652"/>
            <a:ext cx="4096703" cy="1582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21" y="3841030"/>
            <a:ext cx="9398318" cy="1100138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4526196" y="2314952"/>
            <a:ext cx="7821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75853" y="3471698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Count </a:t>
            </a:r>
            <a:b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Summarize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77706" y="3669580"/>
            <a:ext cx="892971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TOTAL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1655" y="3669580"/>
            <a:ext cx="892971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AVERAGE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7055" y="3669580"/>
            <a:ext cx="424891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First          Last           Minimum      Maximum      Any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0" y="2331436"/>
            <a:ext cx="792480" cy="132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88087" y="2539094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[ Source ]</a:t>
            </a:r>
            <a:endParaRPr lang="ko-KR" altLang="en-US" sz="16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3574" y="4989507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[ Target ]</a:t>
            </a:r>
            <a:endParaRPr lang="ko-KR" altLang="en-US" sz="16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8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8545" y="2492896"/>
            <a:ext cx="3240360" cy="57606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088904" y="2780928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82" y="1356395"/>
            <a:ext cx="4171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4592960" y="400506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 최대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최소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평균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합산 값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1700808"/>
            <a:ext cx="2376264" cy="72008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65168" y="2924944"/>
            <a:ext cx="23762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09122" y="1007095"/>
            <a:ext cx="1944278" cy="621705"/>
          </a:xfrm>
          <a:prstGeom prst="wedgeRoundRectCallout">
            <a:avLst>
              <a:gd name="adj1" fmla="val 19067"/>
              <a:gd name="adj2" fmla="val 6472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58106"/>
            <a:ext cx="4807744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45890" y="3717032"/>
            <a:ext cx="3240360" cy="43204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86250" y="3913634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880992" y="2845649"/>
            <a:ext cx="4680520" cy="120471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748263" y="429309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AGGREGATE 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 시 </a:t>
            </a:r>
            <a:endParaRPr lang="en-US" altLang="ko-KR" sz="1200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반드시 </a:t>
            </a: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REFORMAT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타 </a:t>
            </a:r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23562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Filter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04728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672" y="2500765"/>
            <a:ext cx="3733800" cy="287655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400000">
            <a:off x="2484209" y="1426960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1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Editor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2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Task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(</a:t>
            </a:r>
            <a:r>
              <a:rPr kumimoji="0" lang="ko-KR" altLang="en-US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단위 작업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)</a:t>
            </a:r>
            <a:endParaRPr kumimoji="0" lang="en-US" altLang="ko-KR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Job 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(Task </a:t>
            </a:r>
            <a:r>
              <a:rPr kumimoji="0" lang="ko-KR" altLang="en-US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작업들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)</a:t>
            </a: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pic>
        <p:nvPicPr>
          <p:cNvPr id="102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14500"/>
            <a:ext cx="33639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181350"/>
            <a:ext cx="8829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AutoShape 15" descr="mk:@MSITStore:C:\Program%20Files\DMExpress\Programs\dmexpress.chm::/image/taskeditor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588" y="2646437"/>
            <a:ext cx="419100" cy="38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1143794"/>
            <a:ext cx="457200" cy="36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Filter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3728865" y="1464641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0" y="884837"/>
            <a:ext cx="3360420" cy="2588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92" y="3645024"/>
            <a:ext cx="3360420" cy="2588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081" y="983420"/>
            <a:ext cx="3360420" cy="2391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081" y="4052217"/>
            <a:ext cx="3360420" cy="177450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75036" y="1505022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5036" y="4605858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728864" y="4224828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5963" y="3563391"/>
            <a:ext cx="7752784" cy="0"/>
          </a:xfrm>
          <a:prstGeom prst="line">
            <a:avLst/>
          </a:prstGeom>
          <a:ln w="15875">
            <a:solidFill>
              <a:srgbClr val="3366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7598046" y="2108502"/>
            <a:ext cx="2242912" cy="3984794"/>
          </a:xfrm>
          <a:prstGeom prst="wedgeRoundRectCallout">
            <a:avLst>
              <a:gd name="adj1" fmla="val -53399"/>
              <a:gd name="adj2" fmla="val -2508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 records shorter than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기술한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byte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숫자 보다 작으면 처리할 데이터로 인정하지 않고 무시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 the first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첫 번째 레코드부터 기술한 숫자의 레코드 만큼 건너 뛰고 이후 레코드만 처리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Discardblank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records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빈 레코드는 데이터로 처리하지 않음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Retain the next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기술한 숫자의 레코드만 처리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12389" y="1346354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872809" y="974933"/>
            <a:ext cx="1754956" cy="878378"/>
          </a:xfrm>
          <a:prstGeom prst="wedgeRoundRectCallout">
            <a:avLst>
              <a:gd name="adj1" fmla="val -55044"/>
              <a:gd name="adj2" fmla="val 1216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특정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파일에만 필터를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적용할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6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Filter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431961" y="5229200"/>
            <a:ext cx="1754956" cy="878378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조건이 사전에 정의되어 있을 경우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drop-down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박스에서 선택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968803"/>
            <a:ext cx="3360420" cy="258889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6200" y="2328968"/>
            <a:ext cx="3237804" cy="25518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5975" y="2775274"/>
            <a:ext cx="1916088" cy="25518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50575" y="2733806"/>
            <a:ext cx="701341" cy="2966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49" y="942268"/>
            <a:ext cx="4792028" cy="4037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245" y="957436"/>
            <a:ext cx="4792028" cy="40376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06" y="4344100"/>
            <a:ext cx="1876425" cy="7620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5400000">
            <a:off x="434602" y="2941935"/>
            <a:ext cx="125223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52516" y="2188224"/>
            <a:ext cx="92156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Define </a:t>
            </a:r>
            <a:r>
              <a:rPr lang="ko-KR" altLang="en-US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91353" y="169118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249234" y="1268760"/>
            <a:ext cx="911678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72" y="1268760"/>
            <a:ext cx="4792028" cy="40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" y="927102"/>
            <a:ext cx="4525804" cy="3813334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307954" y="1955332"/>
            <a:ext cx="2160240" cy="109417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기입 창</a:t>
            </a:r>
            <a:endParaRPr lang="ko-KR" altLang="en-US" dirty="0">
              <a:solidFill>
                <a:schemeClr val="bg2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47" y="927100"/>
            <a:ext cx="4792028" cy="403764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407806" y="2069158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64619" y="131557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460" y="4511208"/>
            <a:ext cx="4693920" cy="1684020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모서리가 둥근 직사각형 11"/>
          <p:cNvSpPr/>
          <p:nvPr/>
        </p:nvSpPr>
        <p:spPr>
          <a:xfrm>
            <a:off x="4983511" y="5340958"/>
            <a:ext cx="4741355" cy="6365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5400000">
            <a:off x="7261444" y="3585166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116172" y="169118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774052" y="1268760"/>
            <a:ext cx="1314852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93" y="1268760"/>
            <a:ext cx="4792028" cy="40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9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82" y="913657"/>
            <a:ext cx="4792028" cy="403764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3" y="913657"/>
            <a:ext cx="4792028" cy="4037648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003119" y="129632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8464" y="128801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625" y="4066324"/>
            <a:ext cx="5467350" cy="2085975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1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83668" y="1340768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932" y="863897"/>
            <a:ext cx="5021580" cy="5334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556740" y="909617"/>
            <a:ext cx="102240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1" y="893546"/>
            <a:ext cx="5021580" cy="5334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10097" y="2756686"/>
            <a:ext cx="1512168" cy="1872208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296" y="4719502"/>
            <a:ext cx="1305769" cy="1262668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선택할 수 있는 필드와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Value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표시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80592" y="1427002"/>
            <a:ext cx="2323203" cy="1118652"/>
          </a:xfrm>
          <a:prstGeom prst="wedgeRoundRectCallout">
            <a:avLst>
              <a:gd name="adj1" fmla="val -21576"/>
              <a:gd name="adj2" fmla="val 6093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 항목을 더블클릭하거나 항목 선택 후 녹색 화살표를 클릭하면 오른쪽 화면에 선택한 항목이 표시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03966" y="2694706"/>
            <a:ext cx="247147" cy="27217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577" y="1052736"/>
            <a:ext cx="4519422" cy="4800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904371" y="1271685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85248" y="2966880"/>
            <a:ext cx="2448272" cy="606136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969224" y="3672000"/>
            <a:ext cx="2736751" cy="956894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필드의 위치 변경 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필드에 없는 값이나 새로운 필드 추가 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 변경가능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4" y="927100"/>
            <a:ext cx="5021580" cy="533400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216696" y="3407432"/>
            <a:ext cx="2808312" cy="17520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885228" y="2368895"/>
            <a:ext cx="1207228" cy="956894"/>
          </a:xfrm>
          <a:prstGeom prst="wedgeRoundRectCallout">
            <a:avLst>
              <a:gd name="adj1" fmla="val -22436"/>
              <a:gd name="adj2" fmla="val 5945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변경하기 원하는 필드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218768" y="4541289"/>
            <a:ext cx="2808312" cy="39987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9581" y="30702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20852" y="42293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085833" y="5055370"/>
            <a:ext cx="2873948" cy="956894"/>
          </a:xfrm>
          <a:prstGeom prst="wedgeRoundRectCallout">
            <a:avLst>
              <a:gd name="adj1" fmla="val -22771"/>
              <a:gd name="adj2" fmla="val -6326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필드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(2009-01-15)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으로 보낼 때는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(01/15/2009)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형태로 변환해서 출력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16696" y="3985222"/>
            <a:ext cx="2943718" cy="193442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275555" y="3838185"/>
            <a:ext cx="3061288" cy="956894"/>
          </a:xfrm>
          <a:prstGeom prst="wedgeRoundRectCallout">
            <a:avLst>
              <a:gd name="adj1" fmla="val -52913"/>
              <a:gd name="adj2" fmla="val -1900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Compress all fields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체크 시 모든 필드의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Text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Date/Time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필드는 앞 뒤에 있는 공백 압축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Number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앞의 공백이나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0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압축됨</a:t>
            </a:r>
            <a:r>
              <a:rPr lang="en-US" altLang="ko-KR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1555" y="3844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✅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2" y="915641"/>
            <a:ext cx="502158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3368824" y="3636378"/>
            <a:ext cx="252028" cy="188853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388921" y="2541500"/>
            <a:ext cx="916007" cy="956894"/>
          </a:xfrm>
          <a:prstGeom prst="wedgeRoundRectCallout">
            <a:avLst>
              <a:gd name="adj1" fmla="val -22436"/>
              <a:gd name="adj2" fmla="val 5945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신규 필드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생성 원할 때 클릭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2520" y="3267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281" y="1395412"/>
            <a:ext cx="4792028" cy="403764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7067832" y="2060849"/>
            <a:ext cx="2421672" cy="288031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07064" y="17303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313295" y="2458153"/>
            <a:ext cx="1656417" cy="466988"/>
          </a:xfrm>
          <a:prstGeom prst="wedgeRoundRectCallout">
            <a:avLst>
              <a:gd name="adj1" fmla="val -22771"/>
              <a:gd name="adj2" fmla="val -6326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신규 필드에 들어갈 내용 입력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389351" y="2210498"/>
            <a:ext cx="80059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4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Editor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2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 err="1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en-US" b="1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</a:t>
            </a:r>
            <a:r>
              <a:rPr kumimoji="0" lang="ko-KR" altLang="en-US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폴더</a:t>
            </a: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397" y="1707356"/>
            <a:ext cx="4319587" cy="4162425"/>
            <a:chOff x="489397" y="1707356"/>
            <a:chExt cx="4319587" cy="4162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21" y="1707356"/>
              <a:ext cx="2438400" cy="4162425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89397" y="2064148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3367534" y="1988840"/>
              <a:ext cx="1441450" cy="576263"/>
            </a:xfrm>
            <a:prstGeom prst="wedgeRoundRectCallout">
              <a:avLst>
                <a:gd name="adj1" fmla="val -56459"/>
                <a:gd name="adj2" fmla="val -15859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라이선스 연장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</a:b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적용 </a:t>
              </a: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시 사용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3367534" y="3738649"/>
              <a:ext cx="1441450" cy="792162"/>
            </a:xfrm>
            <a:prstGeom prst="wedgeRoundRectCallout">
              <a:avLst>
                <a:gd name="adj1" fmla="val -55167"/>
                <a:gd name="adj2" fmla="val 16218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DMExpress Application </a:t>
              </a: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개발 화면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89397" y="4105647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9397" y="4781402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404046" y="4792687"/>
              <a:ext cx="1404938" cy="576263"/>
            </a:xfrm>
            <a:prstGeom prst="wedgeRoundRectCallout">
              <a:avLst>
                <a:gd name="adj1" fmla="val -56459"/>
                <a:gd name="adj2" fmla="val -15859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라이선스 </a:t>
              </a: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발급을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 </a:t>
              </a:r>
            </a:p>
            <a:p>
              <a:pPr algn="ctr">
                <a:defRPr/>
              </a:pP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위한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PC </a:t>
              </a: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정보 추출</a:t>
              </a:r>
              <a:endPara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09" y="2094236"/>
            <a:ext cx="4176061" cy="3274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825" y="1124744"/>
            <a:ext cx="3371850" cy="5057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00" y="882651"/>
            <a:ext cx="8107299" cy="53736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48544" y="2348880"/>
            <a:ext cx="4320480" cy="1368152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449952" y="1340768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993013" y="927100"/>
            <a:ext cx="443855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63" y="893318"/>
            <a:ext cx="5152073" cy="52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6" y="923514"/>
            <a:ext cx="4873943" cy="50196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2922" y="1489417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058379" y="1734316"/>
            <a:ext cx="2873948" cy="748546"/>
          </a:xfrm>
          <a:prstGeom prst="wedgeRoundRectCallout">
            <a:avLst>
              <a:gd name="adj1" fmla="val -23106"/>
              <a:gd name="adj2" fmla="val 6448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파티션 개수 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40486" y="3293667"/>
            <a:ext cx="2873948" cy="748546"/>
          </a:xfrm>
          <a:prstGeom prst="wedgeRoundRectCallout">
            <a:avLst>
              <a:gd name="adj1" fmla="val 18088"/>
              <a:gd name="adj2" fmla="val -6538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레코드 건 수 또는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329" y="933139"/>
            <a:ext cx="4865846" cy="499538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172397" y="1703304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672559" y="1703304"/>
            <a:ext cx="2873948" cy="729518"/>
          </a:xfrm>
          <a:prstGeom prst="wedgeRoundRectCallout">
            <a:avLst>
              <a:gd name="adj1" fmla="val -28130"/>
              <a:gd name="adj2" fmla="val 6787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레코드 건 수 또는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3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" y="951853"/>
            <a:ext cx="4865846" cy="49953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42" y="951853"/>
            <a:ext cx="4865846" cy="4995386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02922" y="1921824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0987" y="1592939"/>
            <a:ext cx="2873948" cy="748546"/>
          </a:xfrm>
          <a:prstGeom prst="wedgeRoundRectCallout">
            <a:avLst>
              <a:gd name="adj1" fmla="val -52913"/>
              <a:gd name="adj2" fmla="val 1176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72397" y="2132856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772780" y="1705441"/>
            <a:ext cx="2873948" cy="729518"/>
          </a:xfrm>
          <a:prstGeom prst="wedgeRoundRectCallout">
            <a:avLst>
              <a:gd name="adj1" fmla="val -52579"/>
              <a:gd name="adj2" fmla="val 1773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정의한 조건 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72396" y="4470620"/>
            <a:ext cx="2228875" cy="2545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315274" y="4857846"/>
            <a:ext cx="2446038" cy="587378"/>
          </a:xfrm>
          <a:prstGeom prst="wedgeRoundRectCallout">
            <a:avLst>
              <a:gd name="adj1" fmla="val -23776"/>
              <a:gd name="adj2" fmla="val -6802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부분을 체크 해제하면 조건에 부합하는 것만 출력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3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81338" y="2276475"/>
            <a:ext cx="3257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6391" name="Group 80"/>
          <p:cNvGrpSpPr>
            <a:grpSpLocks/>
          </p:cNvGrpSpPr>
          <p:nvPr/>
        </p:nvGrpSpPr>
        <p:grpSpPr bwMode="auto">
          <a:xfrm>
            <a:off x="5700713" y="4221163"/>
            <a:ext cx="865187" cy="898525"/>
            <a:chOff x="4499" y="1170"/>
            <a:chExt cx="545" cy="374"/>
          </a:xfrm>
        </p:grpSpPr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  <p:grpSp>
        <p:nvGrpSpPr>
          <p:cNvPr id="16392" name="Group 73"/>
          <p:cNvGrpSpPr>
            <a:grpSpLocks/>
          </p:cNvGrpSpPr>
          <p:nvPr/>
        </p:nvGrpSpPr>
        <p:grpSpPr bwMode="auto">
          <a:xfrm>
            <a:off x="3071813" y="4267200"/>
            <a:ext cx="801687" cy="811213"/>
            <a:chOff x="2739" y="997"/>
            <a:chExt cx="505" cy="511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741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49313" y="1322388"/>
            <a:ext cx="574675" cy="4318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2188" y="2205038"/>
            <a:ext cx="6337300" cy="8636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2188" y="3025775"/>
            <a:ext cx="6337300" cy="835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473950" y="2060575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Database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73950" y="3149600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File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형태와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위치지정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843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412875"/>
            <a:ext cx="56578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016375" y="4724400"/>
            <a:ext cx="1354138" cy="92868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 선택 방식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6375" y="2060575"/>
            <a:ext cx="1081088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946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946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657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6681788" y="4508500"/>
            <a:ext cx="2374900" cy="504825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전체 칼럼 선택 방식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9850" y="1906588"/>
            <a:ext cx="1387475" cy="153987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48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800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808538" y="4365625"/>
            <a:ext cx="2376487" cy="50323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SQL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이용 방식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3000" y="2079625"/>
            <a:ext cx="1603375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69350" y="2636838"/>
            <a:ext cx="739775" cy="36036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7325" y="1916113"/>
            <a:ext cx="1079500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150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28775"/>
            <a:ext cx="4489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521200" y="1916113"/>
            <a:ext cx="360363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48625" y="2060575"/>
            <a:ext cx="865188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2638" y="4724400"/>
            <a:ext cx="1800225" cy="7921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329488" y="2852738"/>
            <a:ext cx="2376487" cy="504825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파일의 위치와 파일명을 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8017</TotalTime>
  <Words>2833</Words>
  <Application>Microsoft Office PowerPoint</Application>
  <PresentationFormat>A4 용지(210x297mm)</PresentationFormat>
  <Paragraphs>852</Paragraphs>
  <Slides>139</Slides>
  <Notes>139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50" baseType="lpstr">
      <vt:lpstr>HY울릉도M</vt:lpstr>
      <vt:lpstr>ＭＳ Ｐゴシック</vt:lpstr>
      <vt:lpstr>고도 B</vt:lpstr>
      <vt:lpstr>고도 M</vt:lpstr>
      <vt:lpstr>굴림</vt:lpstr>
      <vt:lpstr>맑은 고딕</vt:lpstr>
      <vt:lpstr>Arial</vt:lpstr>
      <vt:lpstr>Arial Narrow</vt:lpstr>
      <vt:lpstr>Calibri</vt:lpstr>
      <vt:lpstr>기본 디자인</vt:lpstr>
      <vt:lpstr>비트맵 이미지</vt:lpstr>
      <vt:lpstr>DMExpress GUI 교육 자료 –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이준석</dc:creator>
  <cp:lastModifiedBy>USER</cp:lastModifiedBy>
  <cp:revision>442</cp:revision>
  <dcterms:created xsi:type="dcterms:W3CDTF">2004-11-29T01:56:11Z</dcterms:created>
  <dcterms:modified xsi:type="dcterms:W3CDTF">2021-04-30T06:53:12Z</dcterms:modified>
</cp:coreProperties>
</file>